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8" r:id="rId8"/>
    <p:sldId id="260" r:id="rId9"/>
    <p:sldId id="261" r:id="rId10"/>
    <p:sldId id="269" r:id="rId11"/>
    <p:sldId id="263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EA3E-5718-449B-AA04-3CB54DFFC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03BE-0FCB-4041-842A-624A408E9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17D5E-FD5D-417A-846D-4ADBFE854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1B67A-67A6-4155-A7A2-0BB4B3078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C2E60-2C48-4C18-9D5B-EDA283F3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FFA88-C155-4D6C-BA8E-A5A143D41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F24D-69AF-4B62-8B8E-EA9FB1B8E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695A-665B-464A-93EC-D8995E812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7D222-F7A0-45AC-90F2-CF19DAE9A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693C4-81D9-4089-80B1-96AD73946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2692-49B0-48ED-BDC6-C7324AF03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8F26FD-E60D-492F-A9EC-A09B696E1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642938"/>
            <a:ext cx="7772400" cy="5072062"/>
          </a:xfrm>
        </p:spPr>
        <p:txBody>
          <a:bodyPr/>
          <a:lstStyle/>
          <a:p>
            <a:pPr>
              <a:defRPr/>
            </a:pPr>
            <a:r>
              <a:rPr lang="uk-UA" b="1" dirty="0" smtClean="0">
                <a:solidFill>
                  <a:srgbClr val="C00000"/>
                </a:solidFill>
              </a:rPr>
              <a:t>Організація та порядок ведення військового обліку військовозобов'язаних і призовників на підприємствах, в установах,організаціях і навчальних закладах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 </a:t>
            </a:r>
            <a:r>
              <a:rPr lang="ru-RU" sz="3600" b="1" smtClean="0"/>
              <a:t>Заповнення відомостей </a:t>
            </a:r>
            <a:br>
              <a:rPr lang="ru-RU" sz="3600" b="1" smtClean="0"/>
            </a:br>
            <a:r>
              <a:rPr lang="ru-RU" sz="3600" b="1" smtClean="0"/>
              <a:t>про військовий облік </a:t>
            </a:r>
            <a:br>
              <a:rPr lang="ru-RU" sz="3600" b="1" smtClean="0"/>
            </a:br>
            <a:r>
              <a:rPr lang="ru-RU" sz="3600" b="1" smtClean="0"/>
              <a:t>Особової картки</a:t>
            </a:r>
            <a:endParaRPr lang="ru-RU" sz="3600" smtClean="0"/>
          </a:p>
        </p:txBody>
      </p:sp>
      <p:sp>
        <p:nvSpPr>
          <p:cNvPr id="12291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 рядку </a:t>
            </a:r>
            <a:r>
              <a:rPr lang="ru-RU" b="1" smtClean="0"/>
              <a:t>Група обліку</a:t>
            </a:r>
            <a:r>
              <a:rPr lang="ru-RU" smtClean="0"/>
              <a:t> вказується група обліку - НПО (Наземно-повітряна оборона), ВМС (Військово-Морські Сили), МВС (Міністерство внутрішніх справ), СБУ (Служба безпеки України) (пункт 22 військового квитка);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у рядку </a:t>
            </a:r>
            <a:r>
              <a:rPr lang="ru-RU" sz="4000" b="1" smtClean="0"/>
              <a:t>Категорія обліку</a:t>
            </a:r>
            <a:endParaRPr lang="ru-RU" sz="4000" smtClean="0"/>
          </a:p>
        </p:txBody>
      </p:sp>
      <p:sp>
        <p:nvSpPr>
          <p:cNvPr id="13315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	вказується перша чи друга категорія (пункт 21 військового квитка)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у рядку </a:t>
            </a:r>
            <a:r>
              <a:rPr lang="ru-RU" sz="4000" b="1" smtClean="0"/>
              <a:t>Склад</a:t>
            </a:r>
            <a:endParaRPr lang="ru-RU" sz="4000" smtClean="0"/>
          </a:p>
        </p:txBody>
      </p:sp>
      <p:sp>
        <p:nvSpPr>
          <p:cNvPr id="14339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	вказується склад військово-зобов'язаних (рядовий, сержантський і старшинський) (пункт 23 військового квитка)</a:t>
            </a:r>
          </a:p>
          <a:p>
            <a:pPr algn="ctr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у рядку </a:t>
            </a:r>
            <a:r>
              <a:rPr lang="uk-UA" sz="4000" b="1" smtClean="0"/>
              <a:t>Військове звання</a:t>
            </a:r>
            <a:endParaRPr lang="ru-RU" sz="4000" b="1" smtClean="0"/>
          </a:p>
        </p:txBody>
      </p:sp>
      <p:sp>
        <p:nvSpPr>
          <p:cNvPr id="1536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	зазначається військове звання, присвоєне військовозобов'язаному під час проходження ним військової служби або перебування у запасі (пункт 19 військового квитка)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у рядку </a:t>
            </a:r>
            <a:r>
              <a:rPr lang="ru-RU" sz="4000" b="1" smtClean="0"/>
              <a:t>Військово-облікова спеціальність</a:t>
            </a:r>
            <a:endParaRPr lang="ru-RU" sz="4000" smtClean="0"/>
          </a:p>
        </p:txBody>
      </p:sp>
      <p:sp>
        <p:nvSpPr>
          <p:cNvPr id="16387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/>
              <a:t>№ зазначається кодове (цифрове) позначення військово-облікової спеціальності (пункти 24, 25 військового квитка)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у рядку </a:t>
            </a:r>
            <a:r>
              <a:rPr lang="uk-UA" sz="4000" b="1" smtClean="0"/>
              <a:t>Придатність до військової служби</a:t>
            </a:r>
            <a:endParaRPr lang="ru-RU" sz="4000" smtClean="0"/>
          </a:p>
        </p:txBody>
      </p:sp>
      <p:sp>
        <p:nvSpPr>
          <p:cNvPr id="17411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mtClean="0"/>
              <a:t>	записуються рішення медичних комісій стосовно осіб, визнаних обмежено придатними до військової служби у воєнний час. Записи робляться на підставі відомостей про стан здоров'я військовозобов'язаного, які є в пунктах 13 - 15 військового квитка</a:t>
            </a:r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у рядку </a:t>
            </a:r>
            <a:r>
              <a:rPr lang="uk-UA" sz="4000" b="1" smtClean="0"/>
              <a:t>Назва райвійськкомату за місцем проживання</a:t>
            </a:r>
            <a:endParaRPr lang="ru-RU" sz="4000" smtClean="0"/>
          </a:p>
        </p:txBody>
      </p:sp>
      <p:sp>
        <p:nvSpPr>
          <p:cNvPr id="18435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mtClean="0"/>
              <a:t>	вказується назва військового комісаріату, в якому військовозобов'язаний перебуває на військовому обліку (розділ VI військового квитка)</a:t>
            </a: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у рядку </a:t>
            </a:r>
            <a:r>
              <a:rPr lang="uk-UA" sz="4000" b="1" smtClean="0"/>
              <a:t>Перебування на спеціальному обліку</a:t>
            </a:r>
            <a:endParaRPr lang="ru-RU" sz="4000" smtClean="0"/>
          </a:p>
        </p:txBody>
      </p:sp>
      <p:sp>
        <p:nvSpPr>
          <p:cNvPr id="19459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mtClean="0"/>
              <a:t>	олівцем проставляються номери переліку, пункту і розділу переліку (постанови), за якими оформлено бронювання військовозобов'язаного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smtClean="0"/>
              <a:t>Керівними документами щодо організації, ведення військового обліку та бронювання військовозобов'язаних </a:t>
            </a:r>
            <a:endParaRPr lang="ru-RU" sz="2800" smtClean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600575"/>
          </a:xfrm>
        </p:spPr>
        <p:txBody>
          <a:bodyPr/>
          <a:lstStyle/>
          <a:p>
            <a:pPr>
              <a:defRPr/>
            </a:pPr>
            <a:r>
              <a:rPr lang="uk-UA" sz="1600" b="1" dirty="0" smtClean="0"/>
              <a:t>Закони України: "</a:t>
            </a:r>
            <a:r>
              <a:rPr lang="uk-UA" sz="1600" b="1" u="sng" dirty="0" smtClean="0"/>
              <a:t>Про мобілізаційну підготовку та мобілізацію</a:t>
            </a:r>
            <a:r>
              <a:rPr lang="uk-UA" sz="1600" b="1" dirty="0" smtClean="0"/>
              <a:t>" від 13.05.99;  "</a:t>
            </a:r>
            <a:r>
              <a:rPr lang="uk-UA" sz="1600" b="1" u="sng" dirty="0" smtClean="0"/>
              <a:t>Про військовий обов'язок та військову  службу</a:t>
            </a:r>
            <a:r>
              <a:rPr lang="uk-UA" sz="1600" b="1" dirty="0" smtClean="0"/>
              <a:t>" в редакції від 4.04.2006    </a:t>
            </a:r>
            <a:endParaRPr lang="ru-RU" sz="1600" b="1" dirty="0" smtClean="0"/>
          </a:p>
          <a:p>
            <a:pPr>
              <a:defRPr/>
            </a:pPr>
            <a:r>
              <a:rPr lang="uk-UA" sz="1600" b="1" dirty="0" smtClean="0"/>
              <a:t>Постанови Кабінету Міністрів України:   від 09.06.1994 №377 </a:t>
            </a:r>
            <a:r>
              <a:rPr lang="uk-UA" sz="1600" b="1" dirty="0" err="1" smtClean="0"/>
              <a:t>„</a:t>
            </a:r>
            <a:r>
              <a:rPr lang="uk-UA" sz="1600" b="1" u="sng" dirty="0" err="1" smtClean="0"/>
              <a:t>Про</a:t>
            </a:r>
            <a:r>
              <a:rPr lang="uk-UA" sz="1600" b="1" u="sng" dirty="0" smtClean="0"/>
              <a:t> затвердження  Положення   про   військовий   облік  </a:t>
            </a:r>
            <a:r>
              <a:rPr lang="uk-UA" sz="1600" b="1" u="sng" dirty="0" err="1" smtClean="0"/>
              <a:t>військово-зобов'язаних</a:t>
            </a:r>
            <a:r>
              <a:rPr lang="uk-UA" sz="1600" b="1" u="sng" dirty="0" smtClean="0"/>
              <a:t> і призовників</a:t>
            </a:r>
            <a:r>
              <a:rPr lang="uk-UA" sz="1600" b="1" dirty="0" smtClean="0"/>
              <a:t>" від 17.03.1995 №18-04 "</a:t>
            </a:r>
            <a:r>
              <a:rPr lang="uk-UA" sz="1600" b="1" u="sng" dirty="0" smtClean="0"/>
              <a:t>Про створення Міжвідомчої комісії з питань бронювання </a:t>
            </a:r>
            <a:r>
              <a:rPr lang="uk-UA" sz="1600" b="1" u="sng" cap="small" dirty="0" smtClean="0"/>
              <a:t> </a:t>
            </a:r>
            <a:r>
              <a:rPr lang="uk-UA" sz="1600" b="1" u="sng" dirty="0" smtClean="0"/>
              <a:t>військовозобов'язаних за підприємствами, установами і організаціями на період мобілізації та воєнного часу</a:t>
            </a:r>
            <a:r>
              <a:rPr lang="uk-UA" sz="1600" b="1" dirty="0" smtClean="0"/>
              <a:t> ", від 13.07.1995 "</a:t>
            </a:r>
            <a:r>
              <a:rPr lang="uk-UA" sz="1600" b="1" u="sng" dirty="0" smtClean="0"/>
              <a:t>Про затвердження Положення  про Міжвідомчу комісію з питань бронювання військовозобов'язаних за підприємствами, установами і організаціями на період мобілізації та  воєнного часу</a:t>
            </a:r>
            <a:r>
              <a:rPr lang="uk-UA" sz="1600" b="1" dirty="0" smtClean="0"/>
              <a:t>"</a:t>
            </a:r>
            <a:endParaRPr lang="ru-RU" sz="1600" b="1" dirty="0" smtClean="0"/>
          </a:p>
          <a:p>
            <a:pPr>
              <a:defRPr/>
            </a:pPr>
            <a:r>
              <a:rPr lang="uk-UA" sz="1600" b="1" dirty="0" err="1" smtClean="0"/>
              <a:t>„</a:t>
            </a:r>
            <a:r>
              <a:rPr lang="uk-UA" sz="1600" b="1" u="sng" dirty="0" err="1" smtClean="0"/>
              <a:t>Інструкція</a:t>
            </a:r>
            <a:r>
              <a:rPr lang="uk-UA" sz="1600" b="1" u="sng" dirty="0" smtClean="0"/>
              <a:t> щодо бронювання військовозобов'язаних за </a:t>
            </a:r>
            <a:r>
              <a:rPr lang="uk-UA" sz="1600" b="1" u="sng" dirty="0" err="1" smtClean="0"/>
              <a:t>підприємст-вами</a:t>
            </a:r>
            <a:r>
              <a:rPr lang="uk-UA" sz="1600" b="1" u="sng" dirty="0" smtClean="0"/>
              <a:t> установами, і організаціями на період мобілізації та воєнного часу</a:t>
            </a:r>
            <a:r>
              <a:rPr lang="uk-UA" sz="1600" b="1" dirty="0" smtClean="0"/>
              <a:t>" (затверджена постановою Комісії від 22.05.1996 №1 та зареєстрована в Міністерстві юстиції 16.07.996 за № 363/1388)</a:t>
            </a:r>
            <a:endParaRPr lang="ru-RU" sz="1600" b="1" dirty="0" smtClean="0"/>
          </a:p>
          <a:p>
            <a:pPr>
              <a:defRPr/>
            </a:pPr>
            <a:r>
              <a:rPr lang="uk-UA" sz="1600" b="1" dirty="0" smtClean="0"/>
              <a:t>4.     </a:t>
            </a:r>
            <a:r>
              <a:rPr lang="uk-UA" sz="1600" b="1" u="sng" dirty="0" smtClean="0"/>
              <a:t>Переліки посад та професій, за якими </a:t>
            </a:r>
            <a:endParaRPr lang="ru-RU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752600"/>
          </a:xfrm>
        </p:spPr>
        <p:txBody>
          <a:bodyPr/>
          <a:lstStyle/>
          <a:p>
            <a:r>
              <a:rPr lang="uk-UA" sz="3200" b="1" smtClean="0"/>
              <a:t>Обов’язки підприємств та організацій по веденню військового обліку</a:t>
            </a:r>
            <a:endParaRPr lang="ru-RU" smtClean="0"/>
          </a:p>
        </p:txBody>
      </p:sp>
      <p:sp>
        <p:nvSpPr>
          <p:cNvPr id="512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smtClean="0"/>
              <a:t>при прийнятті громадян на роботу (навчання) перевірити наявність у них військово-облікових документів (у військовозобов'язаних - військових квитків або тимчасових посвідчень, виданих замість військових квитків, а у призовників - посвідчень про приписку до призовних дільниць)</a:t>
            </a:r>
          </a:p>
          <a:p>
            <a:pPr algn="just"/>
            <a:r>
              <a:rPr lang="uk-UA" sz="2400" smtClean="0"/>
              <a:t>забезпечити повноту і якість обліку всіх військовозобов'язаних і призовників підприємства </a:t>
            </a:r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Військовий облік</a:t>
            </a:r>
            <a:endParaRPr lang="ru-RU" smtClean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r>
              <a:rPr lang="uk-UA" dirty="0" smtClean="0"/>
              <a:t>		</a:t>
            </a:r>
            <a:r>
              <a:rPr lang="uk-UA" sz="2800" dirty="0" smtClean="0"/>
              <a:t>Відповідно до Закону України "Про військовий обов'язок і військову службу" (далі - Закон) захист Вітчизни, незалежності та територіальної цілісності України є конституційним обов'язком громадян України.</a:t>
            </a:r>
            <a:r>
              <a:rPr lang="ru-RU" sz="2800" dirty="0" smtClean="0"/>
              <a:t> </a:t>
            </a:r>
          </a:p>
          <a:p>
            <a:pPr marL="365125" lvl="1" indent="92075" algn="just">
              <a:buFontTx/>
              <a:buNone/>
              <a:defRPr/>
            </a:pPr>
            <a:r>
              <a:rPr lang="ru-RU" dirty="0" smtClean="0">
                <a:ea typeface="+mn-ea"/>
                <a:cs typeface="+mn-cs"/>
              </a:rPr>
              <a:t>	</a:t>
            </a:r>
            <a:r>
              <a:rPr lang="ru-RU" dirty="0" err="1" smtClean="0">
                <a:ea typeface="+mn-ea"/>
                <a:cs typeface="+mn-cs"/>
              </a:rPr>
              <a:t>Усі</a:t>
            </a:r>
            <a:r>
              <a:rPr lang="ru-RU" dirty="0" smtClean="0">
                <a:ea typeface="+mn-ea"/>
                <a:cs typeface="+mn-cs"/>
              </a:rPr>
              <a:t> </a:t>
            </a:r>
            <a:r>
              <a:rPr lang="ru-RU" dirty="0" err="1" smtClean="0">
                <a:ea typeface="+mn-ea"/>
                <a:cs typeface="+mn-cs"/>
              </a:rPr>
              <a:t>військовозобов'язані</a:t>
            </a:r>
            <a:r>
              <a:rPr lang="ru-RU" dirty="0" smtClean="0">
                <a:ea typeface="+mn-ea"/>
                <a:cs typeface="+mn-cs"/>
              </a:rPr>
              <a:t> та </a:t>
            </a:r>
            <a:r>
              <a:rPr lang="ru-RU" dirty="0" err="1" smtClean="0">
                <a:ea typeface="+mn-ea"/>
                <a:cs typeface="+mn-cs"/>
              </a:rPr>
              <a:t>призовники</a:t>
            </a:r>
            <a:r>
              <a:rPr lang="ru-RU" dirty="0" smtClean="0">
                <a:ea typeface="+mn-ea"/>
                <a:cs typeface="+mn-cs"/>
              </a:rPr>
              <a:t> </a:t>
            </a:r>
            <a:r>
              <a:rPr lang="ru-RU" dirty="0" err="1" smtClean="0">
                <a:ea typeface="+mn-ea"/>
                <a:cs typeface="+mn-cs"/>
              </a:rPr>
              <a:t>підлягають</a:t>
            </a:r>
            <a:r>
              <a:rPr lang="ru-RU" dirty="0" smtClean="0">
                <a:ea typeface="+mn-ea"/>
                <a:cs typeface="+mn-cs"/>
              </a:rPr>
              <a:t> </a:t>
            </a:r>
            <a:r>
              <a:rPr lang="ru-RU" dirty="0" err="1" smtClean="0">
                <a:ea typeface="+mn-ea"/>
                <a:cs typeface="+mn-cs"/>
              </a:rPr>
              <a:t>військовому</a:t>
            </a:r>
            <a:r>
              <a:rPr lang="ru-RU" dirty="0" smtClean="0">
                <a:ea typeface="+mn-ea"/>
                <a:cs typeface="+mn-cs"/>
              </a:rPr>
              <a:t> </a:t>
            </a:r>
            <a:r>
              <a:rPr lang="ru-RU" dirty="0" err="1" smtClean="0">
                <a:ea typeface="+mn-ea"/>
                <a:cs typeface="+mn-cs"/>
              </a:rPr>
              <a:t>обліку</a:t>
            </a:r>
            <a:r>
              <a:rPr lang="ru-RU" dirty="0" smtClean="0">
                <a:ea typeface="+mn-ea"/>
                <a:cs typeface="+mn-cs"/>
              </a:rPr>
              <a:t>.</a:t>
            </a:r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6913562" cy="1323975"/>
          </a:xfrm>
        </p:spPr>
        <p:txBody>
          <a:bodyPr/>
          <a:lstStyle/>
          <a:p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400" b="1" smtClean="0"/>
              <a:t>Військовозобов'язані, які перебувають у запасі та мають військові звання рядового, сержантського і старшинського складу, особи офіцерського складу , поділяються на розряди за віком:</a:t>
            </a:r>
            <a:br>
              <a:rPr lang="ru-RU" sz="2400" b="1" smtClean="0"/>
            </a:br>
            <a:endParaRPr lang="ru-RU" sz="2400" b="1" smtClean="0"/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685800" y="1357313"/>
          <a:ext cx="7696200" cy="654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960"/>
                <a:gridCol w="1214446"/>
                <a:gridCol w="1166794"/>
              </a:tblGrid>
              <a:tr h="1000128">
                <a:tc rowSpan="2"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Військові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звання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Граничний вік перебування в запасі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розряд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розряд</a:t>
                      </a:r>
                      <a:endParaRPr lang="ru-RU" dirty="0"/>
                    </a:p>
                  </a:txBody>
                  <a:tcPr/>
                </a:tc>
              </a:tr>
              <a:tr h="700089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Солдат (матрос), старший солдат (старший матрос)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1300166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Молодший сержант (старшина 2 статті), сержант (старшина 1 статті), сержант (головний старшина),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старшина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(головний корабельний старшина)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700089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Прапорщик (мічман), старший прапорщик (старший мічман)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1000128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Молодший офіцерський склад (мол. лейтенант,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лейтенант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ст. лейтенант, капітан (капітан-лейтенант)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400051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Старший офіцерський склад: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00051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майор (капітан 3 рангу), підполковник (капітан 2 рангу)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400051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полковник (капітан 1 рангу)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idx="1"/>
          </p:nvPr>
        </p:nvSpPr>
        <p:spPr>
          <a:xfrm>
            <a:off x="685800" y="357188"/>
            <a:ext cx="7696200" cy="5129212"/>
          </a:xfrm>
        </p:spPr>
        <p:txBody>
          <a:bodyPr/>
          <a:lstStyle/>
          <a:p>
            <a:pPr algn="just"/>
            <a:r>
              <a:rPr lang="ru-RU" smtClean="0"/>
              <a:t>Граничний вік перебування в запасі другого розряду є граничним віком перебування в запасі та у військовому резерві.</a:t>
            </a:r>
          </a:p>
          <a:p>
            <a:pPr algn="just"/>
            <a:r>
              <a:rPr lang="ru-RU" smtClean="0"/>
              <a:t>Військовозобов'язані - жінки незалежно від присвоєних їм військових звань зараховуються до запасу другого розряду. Граничний вік перебування їх у запасі встановлюється 50 років.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57250"/>
            <a:ext cx="7696200" cy="46291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/>
              <a:t>		Військово-обліковими документами, на підставі яких ведеться персональний облік військовозобов'язаних, є військовий квиток або тимчасове посвідчення (замість військового квитка).</a:t>
            </a:r>
          </a:p>
          <a:p>
            <a:pPr algn="just">
              <a:buFontTx/>
              <a:buNone/>
            </a:pPr>
            <a:r>
              <a:rPr lang="ru-RU" smtClean="0"/>
              <a:t>		Військово-обліковий документ, на підставі якого ведеться персональний облік призовників - посвідчення про прииску до призовної дільниці.</a:t>
            </a:r>
            <a:endParaRPr lang="uk-UA" smtClean="0"/>
          </a:p>
          <a:p>
            <a:pPr algn="just">
              <a:buFontTx/>
              <a:buNone/>
            </a:pPr>
            <a:endParaRPr lang="ru-RU" smtClean="0"/>
          </a:p>
          <a:p>
            <a:pPr algn="just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63"/>
            <a:ext cx="7696200" cy="44148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Громадяни, приписані до призовних дільниць, перебувають на військовому обліку призовників з дня їх приписки до призову на військову службу чи зарахування в запас.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Граничний вік перебування на обліку призовників ‑ до 25 років.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marL="549275" lvl="4" algn="just" eaLnBrk="1" hangingPunct="1">
              <a:buFontTx/>
              <a:buNone/>
            </a:pPr>
            <a:r>
              <a:rPr lang="ru-RU" sz="3200" smtClean="0"/>
              <a:t>	Військовозобов'язані, які досягли граничного віку перебування в запасі, а також визнані військово-лікарським комісіями непридатними для військової служби у воєнний час, виключаються з військового обліку і переводяться у відставку.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356</TotalTime>
  <Words>469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Comic Sans MS</vt:lpstr>
      <vt:lpstr>Arial</vt:lpstr>
      <vt:lpstr>Calibri</vt:lpstr>
      <vt:lpstr>Times New Roman</vt:lpstr>
      <vt:lpstr>Пастель</vt:lpstr>
      <vt:lpstr>Організація та порядок ведення військового обліку військовозобов'язаних і призовників на підприємствах, в установах,організаціях і навчальних закладах</vt:lpstr>
      <vt:lpstr>Керівними документами щодо організації, ведення військового обліку та бронювання військовозобов'язаних </vt:lpstr>
      <vt:lpstr>Обов’язки підприємств та організацій по веденню військового обліку</vt:lpstr>
      <vt:lpstr>Військовий облік</vt:lpstr>
      <vt:lpstr>    Військовозобов'язані, які перебувають у запасі та мають військові звання рядового, сержантського і старшинського складу, особи офіцерського складу , поділяються на розряди за віком: </vt:lpstr>
      <vt:lpstr>Слайд 6</vt:lpstr>
      <vt:lpstr>Слайд 7</vt:lpstr>
      <vt:lpstr>Слайд 8</vt:lpstr>
      <vt:lpstr>Слайд 9</vt:lpstr>
      <vt:lpstr> Заповнення відомостей  про військовий облік  Особової картки</vt:lpstr>
      <vt:lpstr>у рядку Категорія обліку</vt:lpstr>
      <vt:lpstr>у рядку Склад</vt:lpstr>
      <vt:lpstr>у рядку Військове звання</vt:lpstr>
      <vt:lpstr>у рядку Військово-облікова спеціальність</vt:lpstr>
      <vt:lpstr>у рядку Придатність до військової служби</vt:lpstr>
      <vt:lpstr>у рядку Назва райвійськкомату за місцем проживання</vt:lpstr>
      <vt:lpstr>у рядку Перебування на спеціальному обліку</vt:lpstr>
    </vt:vector>
  </TitlesOfParts>
  <Company>RUO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ДОКУМЕНТИ З ОБЛІКУ ПЕРСОНАЛУ</dc:title>
  <dc:creator>Kadr</dc:creator>
  <cp:lastModifiedBy>111</cp:lastModifiedBy>
  <cp:revision>31</cp:revision>
  <dcterms:created xsi:type="dcterms:W3CDTF">2011-11-28T12:22:47Z</dcterms:created>
  <dcterms:modified xsi:type="dcterms:W3CDTF">2014-12-11T13:35:21Z</dcterms:modified>
</cp:coreProperties>
</file>