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74" r:id="rId2"/>
    <p:sldId id="259" r:id="rId3"/>
    <p:sldId id="260" r:id="rId4"/>
    <p:sldId id="263" r:id="rId5"/>
    <p:sldId id="273" r:id="rId6"/>
    <p:sldId id="28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1" r:id="rId15"/>
    <p:sldId id="278" r:id="rId16"/>
    <p:sldId id="272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82" autoAdjust="0"/>
  </p:normalViewPr>
  <p:slideViewPr>
    <p:cSldViewPr>
      <p:cViewPr varScale="1">
        <p:scale>
          <a:sx n="75" d="100"/>
          <a:sy n="75" d="100"/>
        </p:scale>
        <p:origin x="-102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900EC-E86B-4506-B479-06FBA830C347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174C0-6919-4775-BD70-F82864F95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6371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174C0-6919-4775-BD70-F82864F95BB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603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052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589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0403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550488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8916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3137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712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1182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954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163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530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940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065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816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449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082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15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D8710F5-6375-41EA-A76E-B0600E4AEB5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DD9F2-CCCD-44A8-BA89-56E1464DB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3118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2204864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/>
              <a:t>Діагностичний інструментарій шкільного психолога для роботи з дітьми з особливими освітніми потребами</a:t>
            </a:r>
            <a:endParaRPr lang="ru-RU" sz="2800" dirty="0"/>
          </a:p>
        </p:txBody>
      </p:sp>
      <p:pic>
        <p:nvPicPr>
          <p:cNvPr id="4" name="Рисунок 3" descr="ÐÐ°ÑÑÐ¸Ð½ÐºÐ¸ Ð¿Ð¾ Ð·Ð°Ð¿ÑÐ¾ÑÑ Ð´ÑÑÐ¸ Ð· Ð¾ÑÐ¾Ð±Ð»Ð¸Ð²Ð¸Ð¼Ð¸ Ð¿Ð¾ÑÑÐµÐ±Ð°Ð¼Ð¸ Ð¿ÑÐµÐ·ÐµÐ½ÑÐ°ÑÑÑ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2160240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ÐÐ°ÑÑÐ¸Ð½ÐºÐ¸ Ð¿Ð¾ Ð·Ð°Ð¿ÑÐ¾ÑÑ Ð´ÑÐ°Ð³Ð½Ð¾ÑÑÐ¸ÐºÐ° Ð¿ÑÐ·Ð½Ð°Ð²Ð°Ð»ÑÐ½Ð¸Ñ Ð¿ÑÐ¾ÑÐµÑÑÐ² Ð´ÑÑÐµÐ¹ Ð· Ð¾Ð¾Ð¿ Ð²ÑÐ´ÐµÐ¾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73016"/>
            <a:ext cx="3312368" cy="32182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921595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548680"/>
            <a:ext cx="792088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УЗАГАЛЬНЕННЯ:</a:t>
            </a:r>
            <a:endParaRPr lang="ru-RU" sz="2400" dirty="0"/>
          </a:p>
          <a:p>
            <a:pPr algn="just"/>
            <a:r>
              <a:rPr lang="ru-RU" sz="2400" dirty="0"/>
              <a:t>• ”</a:t>
            </a:r>
            <a:r>
              <a:rPr lang="ru-RU" sz="2200" dirty="0" err="1"/>
              <a:t>Вилучення</a:t>
            </a:r>
            <a:r>
              <a:rPr lang="ru-RU" sz="2200" dirty="0"/>
              <a:t> четвертого </a:t>
            </a:r>
            <a:r>
              <a:rPr lang="ru-RU" sz="2200" dirty="0" err="1"/>
              <a:t>зайвого</a:t>
            </a:r>
            <a:endParaRPr lang="ru-RU" sz="2200" dirty="0"/>
          </a:p>
          <a:p>
            <a:pPr algn="just"/>
            <a:r>
              <a:rPr lang="ru-RU" sz="2200" dirty="0"/>
              <a:t>• </a:t>
            </a:r>
            <a:r>
              <a:rPr lang="ru-RU" sz="2200" dirty="0" err="1"/>
              <a:t>Субтест</a:t>
            </a:r>
            <a:r>
              <a:rPr lang="ru-RU" sz="2200" dirty="0"/>
              <a:t> “</a:t>
            </a:r>
            <a:r>
              <a:rPr lang="ru-RU" sz="2200" dirty="0" err="1"/>
              <a:t>Узагальнення</a:t>
            </a:r>
            <a:r>
              <a:rPr lang="ru-RU" sz="2200" dirty="0"/>
              <a:t>” (тест вербального </a:t>
            </a:r>
            <a:r>
              <a:rPr lang="ru-RU" sz="2200" dirty="0" err="1"/>
              <a:t>інтелекту</a:t>
            </a:r>
            <a:r>
              <a:rPr lang="ru-RU" sz="2200" dirty="0"/>
              <a:t> Й. </a:t>
            </a:r>
            <a:r>
              <a:rPr lang="ru-RU" sz="2200" dirty="0" err="1"/>
              <a:t>Ставело</a:t>
            </a:r>
            <a:r>
              <a:rPr lang="ru-RU" sz="2200" dirty="0"/>
              <a:t>) </a:t>
            </a:r>
          </a:p>
          <a:p>
            <a:pPr algn="just"/>
            <a:r>
              <a:rPr lang="ru-RU" sz="2200" dirty="0"/>
              <a:t>• </a:t>
            </a:r>
            <a:r>
              <a:rPr lang="ru-RU" sz="2200" dirty="0" err="1"/>
              <a:t>Субтест</a:t>
            </a:r>
            <a:r>
              <a:rPr lang="ru-RU" sz="2200" dirty="0"/>
              <a:t> “</a:t>
            </a:r>
            <a:r>
              <a:rPr lang="ru-RU" sz="2200" dirty="0" err="1"/>
              <a:t>Визначення</a:t>
            </a:r>
            <a:r>
              <a:rPr lang="ru-RU" sz="2200" dirty="0"/>
              <a:t> </a:t>
            </a:r>
            <a:r>
              <a:rPr lang="ru-RU" sz="2200" dirty="0" err="1"/>
              <a:t>антонімів</a:t>
            </a:r>
            <a:r>
              <a:rPr lang="ru-RU" sz="2200" dirty="0"/>
              <a:t>”</a:t>
            </a:r>
          </a:p>
          <a:p>
            <a:pPr algn="just"/>
            <a:endParaRPr lang="ru-RU" sz="2200" dirty="0"/>
          </a:p>
          <a:p>
            <a:pPr algn="ctr"/>
            <a:r>
              <a:rPr lang="ru-RU" sz="2400" b="1" dirty="0"/>
              <a:t>ЗДІЙСНЕННЯ КЛАСИФІКАЦІЇ</a:t>
            </a:r>
            <a:r>
              <a:rPr lang="ru-RU" sz="2400" dirty="0"/>
              <a:t>:</a:t>
            </a:r>
          </a:p>
          <a:p>
            <a:pPr algn="just"/>
            <a:r>
              <a:rPr lang="ru-RU" sz="2400" dirty="0"/>
              <a:t>• “</a:t>
            </a:r>
            <a:r>
              <a:rPr lang="ru-RU" sz="2200" dirty="0" err="1"/>
              <a:t>Класифікація</a:t>
            </a:r>
            <a:r>
              <a:rPr lang="ru-RU" sz="2200" dirty="0"/>
              <a:t> понять” (в </a:t>
            </a:r>
            <a:r>
              <a:rPr lang="ru-RU" sz="2200" dirty="0" err="1"/>
              <a:t>модифікації</a:t>
            </a:r>
            <a:r>
              <a:rPr lang="ru-RU" sz="2200" dirty="0"/>
              <a:t> </a:t>
            </a:r>
            <a:r>
              <a:rPr lang="ru-RU" sz="2200" dirty="0" err="1"/>
              <a:t>Л.С.Виготського</a:t>
            </a:r>
            <a:r>
              <a:rPr lang="ru-RU" sz="2200" dirty="0"/>
              <a:t>, </a:t>
            </a:r>
            <a:r>
              <a:rPr lang="ru-RU" sz="2200" dirty="0" err="1"/>
              <a:t>Б.В.Зейгарник</a:t>
            </a:r>
            <a:r>
              <a:rPr lang="ru-RU" sz="2200" dirty="0"/>
              <a:t>, </a:t>
            </a:r>
            <a:r>
              <a:rPr lang="ru-RU" sz="2200" dirty="0" err="1"/>
              <a:t>Ю.Ф.Полякова</a:t>
            </a:r>
            <a:r>
              <a:rPr lang="ru-RU" sz="2200" dirty="0"/>
              <a:t>) </a:t>
            </a:r>
          </a:p>
          <a:p>
            <a:pPr algn="just"/>
            <a:r>
              <a:rPr lang="ru-RU" sz="2200" dirty="0"/>
              <a:t>• </a:t>
            </a:r>
            <a:r>
              <a:rPr lang="ru-RU" sz="2200" dirty="0" err="1"/>
              <a:t>Групування</a:t>
            </a:r>
            <a:r>
              <a:rPr lang="ru-RU" sz="2200" dirty="0"/>
              <a:t> </a:t>
            </a:r>
            <a:r>
              <a:rPr lang="ru-RU" sz="2200" dirty="0" err="1"/>
              <a:t>предметів</a:t>
            </a:r>
            <a:r>
              <a:rPr lang="ru-RU" sz="2200" dirty="0"/>
              <a:t> за </a:t>
            </a:r>
            <a:r>
              <a:rPr lang="ru-RU" sz="2200" dirty="0" err="1"/>
              <a:t>родовими</a:t>
            </a:r>
            <a:r>
              <a:rPr lang="ru-RU" sz="2200" dirty="0"/>
              <a:t> та </a:t>
            </a:r>
            <a:r>
              <a:rPr lang="ru-RU" sz="2200" dirty="0" err="1"/>
              <a:t>функціональними</a:t>
            </a:r>
            <a:r>
              <a:rPr lang="ru-RU" sz="2200" dirty="0"/>
              <a:t> </a:t>
            </a:r>
            <a:r>
              <a:rPr lang="ru-RU" sz="2200" dirty="0" err="1"/>
              <a:t>ознаками</a:t>
            </a:r>
            <a:r>
              <a:rPr lang="ru-RU" sz="2200" dirty="0"/>
              <a:t>.</a:t>
            </a:r>
          </a:p>
          <a:p>
            <a:r>
              <a:rPr lang="ru-RU" sz="2200" dirty="0"/>
              <a:t>• </a:t>
            </a:r>
            <a:r>
              <a:rPr lang="ru-RU" sz="2200" dirty="0" err="1"/>
              <a:t>Групування</a:t>
            </a:r>
            <a:r>
              <a:rPr lang="ru-RU" sz="2200" dirty="0"/>
              <a:t> </a:t>
            </a:r>
            <a:r>
              <a:rPr lang="ru-RU" sz="2200" dirty="0" err="1"/>
              <a:t>предметів</a:t>
            </a:r>
            <a:r>
              <a:rPr lang="ru-RU" sz="2200" dirty="0"/>
              <a:t> за 2-3 </a:t>
            </a:r>
            <a:r>
              <a:rPr lang="ru-RU" sz="2200" dirty="0" err="1"/>
              <a:t>ознаками</a:t>
            </a:r>
            <a:r>
              <a:rPr lang="ru-RU" sz="2200" dirty="0"/>
              <a:t> (</a:t>
            </a:r>
            <a:r>
              <a:rPr lang="ru-RU" sz="2200" dirty="0" err="1"/>
              <a:t>колір</a:t>
            </a:r>
            <a:r>
              <a:rPr lang="ru-RU" sz="2200" dirty="0"/>
              <a:t>, величина, форма).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798170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7730" y="112474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ПЕРЕНЕСЕННЯ  ВМІННЯ  В  НОВІ  ПІЗНАВАЛЬНІ СИТУАЦІЇ:</a:t>
            </a:r>
          </a:p>
          <a:p>
            <a:endParaRPr lang="ru-RU" sz="2400" dirty="0"/>
          </a:p>
          <a:p>
            <a:pPr algn="ctr"/>
            <a:r>
              <a:rPr lang="ru-RU" sz="2400" dirty="0"/>
              <a:t>• Методика </a:t>
            </a:r>
            <a:r>
              <a:rPr lang="ru-RU" sz="2400" dirty="0" err="1"/>
              <a:t>Г.Россолімо</a:t>
            </a:r>
            <a:r>
              <a:rPr lang="ru-RU" sz="2400" dirty="0"/>
              <a:t> ( аналог методики </a:t>
            </a:r>
            <a:r>
              <a:rPr lang="ru-RU" sz="2400" dirty="0" err="1"/>
              <a:t>Н.Л.Бєлопольскої</a:t>
            </a:r>
            <a:r>
              <a:rPr lang="ru-RU" sz="2400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196744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12845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УМОВИВОДИ:</a:t>
            </a:r>
            <a:endParaRPr lang="ru-RU" sz="2200" dirty="0"/>
          </a:p>
          <a:p>
            <a:r>
              <a:rPr lang="ru-RU" sz="2200" dirty="0"/>
              <a:t>• Тест “</a:t>
            </a:r>
            <a:r>
              <a:rPr lang="ru-RU" sz="2200" dirty="0" err="1"/>
              <a:t>Словесні</a:t>
            </a:r>
            <a:r>
              <a:rPr lang="ru-RU" sz="2200" dirty="0"/>
              <a:t> ряди</a:t>
            </a:r>
          </a:p>
          <a:p>
            <a:r>
              <a:rPr lang="ru-RU" sz="2200" dirty="0"/>
              <a:t>• Тест “</a:t>
            </a:r>
            <a:r>
              <a:rPr lang="ru-RU" sz="2200" dirty="0" err="1"/>
              <a:t>Числові</a:t>
            </a:r>
            <a:r>
              <a:rPr lang="ru-RU" sz="2200" dirty="0"/>
              <a:t> ряди” </a:t>
            </a:r>
          </a:p>
          <a:p>
            <a:r>
              <a:rPr lang="ru-RU" sz="2200" dirty="0"/>
              <a:t>• 3. </a:t>
            </a:r>
            <a:r>
              <a:rPr lang="ru-RU" sz="2200" dirty="0" err="1"/>
              <a:t>Субтест</a:t>
            </a:r>
            <a:r>
              <a:rPr lang="ru-RU" sz="2200" dirty="0"/>
              <a:t> “</a:t>
            </a:r>
            <a:r>
              <a:rPr lang="ru-RU" sz="2200" dirty="0" err="1"/>
              <a:t>Математична</a:t>
            </a:r>
            <a:r>
              <a:rPr lang="ru-RU" sz="2200" dirty="0"/>
              <a:t> </a:t>
            </a:r>
            <a:r>
              <a:rPr lang="ru-RU" sz="2200" dirty="0" err="1"/>
              <a:t>логіка</a:t>
            </a:r>
            <a:r>
              <a:rPr lang="ru-RU" sz="2200" dirty="0"/>
              <a:t>” (тест вербального </a:t>
            </a:r>
            <a:r>
              <a:rPr lang="ru-RU" sz="2200" dirty="0" err="1"/>
              <a:t>інтелекту</a:t>
            </a:r>
            <a:r>
              <a:rPr lang="ru-RU" sz="2200" dirty="0"/>
              <a:t> </a:t>
            </a:r>
            <a:r>
              <a:rPr lang="ru-RU" sz="2200" dirty="0" err="1"/>
              <a:t>Й.Ставело</a:t>
            </a:r>
            <a:r>
              <a:rPr lang="ru-RU" sz="2200" dirty="0"/>
              <a:t>).</a:t>
            </a:r>
          </a:p>
          <a:p>
            <a:endParaRPr lang="ru-RU" sz="2200" dirty="0"/>
          </a:p>
          <a:p>
            <a:pPr algn="ctr"/>
            <a:r>
              <a:rPr lang="ru-RU" sz="2200" b="1" dirty="0"/>
              <a:t>ЗДАТНІСТЬ МІРКУВАТИ, ВСТАНОВЛЮВАТИ ПРИЧИННО-НАСЛІДКОВІ ЗВ’ЯЗКИ:</a:t>
            </a:r>
          </a:p>
          <a:p>
            <a:pPr algn="ctr"/>
            <a:endParaRPr lang="ru-RU" sz="2200" dirty="0"/>
          </a:p>
          <a:p>
            <a:r>
              <a:rPr lang="ru-RU" sz="2200" dirty="0"/>
              <a:t>• “</a:t>
            </a:r>
            <a:r>
              <a:rPr lang="ru-RU" sz="2200" dirty="0" err="1"/>
              <a:t>Прості</a:t>
            </a:r>
            <a:r>
              <a:rPr lang="ru-RU" sz="2200" dirty="0"/>
              <a:t> </a:t>
            </a:r>
            <a:r>
              <a:rPr lang="ru-RU" sz="2200" dirty="0" err="1"/>
              <a:t>аналогії</a:t>
            </a:r>
            <a:r>
              <a:rPr lang="ru-RU" sz="2200" dirty="0"/>
              <a:t>” – </a:t>
            </a:r>
            <a:r>
              <a:rPr lang="ru-RU" sz="2200" dirty="0" err="1"/>
              <a:t>розуміння</a:t>
            </a:r>
            <a:r>
              <a:rPr lang="ru-RU" sz="2200" dirty="0"/>
              <a:t> </a:t>
            </a:r>
            <a:r>
              <a:rPr lang="ru-RU" sz="2200" dirty="0" err="1"/>
              <a:t>логічних</a:t>
            </a:r>
            <a:r>
              <a:rPr lang="ru-RU" sz="2200" dirty="0"/>
              <a:t> </a:t>
            </a:r>
            <a:r>
              <a:rPr lang="ru-RU" sz="2200" dirty="0" err="1"/>
              <a:t>зв’язків</a:t>
            </a:r>
            <a:r>
              <a:rPr lang="ru-RU" sz="2200" dirty="0"/>
              <a:t> та </a:t>
            </a:r>
            <a:r>
              <a:rPr lang="ru-RU" sz="2200" dirty="0" err="1"/>
              <a:t>співвідношень</a:t>
            </a:r>
            <a:r>
              <a:rPr lang="ru-RU" sz="2200" dirty="0"/>
              <a:t> </a:t>
            </a:r>
            <a:r>
              <a:rPr lang="ru-RU" sz="2200" dirty="0" err="1"/>
              <a:t>між</a:t>
            </a:r>
            <a:r>
              <a:rPr lang="ru-RU" sz="2200" dirty="0"/>
              <a:t> </a:t>
            </a:r>
            <a:r>
              <a:rPr lang="ru-RU" sz="2200" dirty="0" err="1"/>
              <a:t>поняттями</a:t>
            </a:r>
            <a:r>
              <a:rPr lang="ru-RU" sz="2200" dirty="0"/>
              <a:t>; </a:t>
            </a:r>
          </a:p>
          <a:p>
            <a:r>
              <a:rPr lang="ru-RU" sz="2200" dirty="0"/>
              <a:t>• Тест </a:t>
            </a:r>
            <a:r>
              <a:rPr lang="ru-RU" sz="2200" dirty="0" err="1"/>
              <a:t>Кеттела</a:t>
            </a:r>
            <a:r>
              <a:rPr lang="ru-RU" sz="2200" dirty="0"/>
              <a:t>.</a:t>
            </a:r>
          </a:p>
          <a:p>
            <a:r>
              <a:rPr lang="ru-RU" sz="2200" dirty="0"/>
              <a:t>• Тест вербального </a:t>
            </a:r>
            <a:r>
              <a:rPr lang="ru-RU" sz="2200" dirty="0" err="1"/>
              <a:t>мислення</a:t>
            </a:r>
            <a:r>
              <a:rPr lang="ru-RU" sz="2200" dirty="0"/>
              <a:t> Керна-</a:t>
            </a:r>
            <a:r>
              <a:rPr lang="ru-RU" sz="2200" dirty="0" err="1"/>
              <a:t>Йірасека</a:t>
            </a:r>
            <a:r>
              <a:rPr lang="ru-RU" sz="2200" dirty="0"/>
              <a:t>.</a:t>
            </a:r>
          </a:p>
          <a:p>
            <a:r>
              <a:rPr lang="ru-RU" sz="2200" dirty="0"/>
              <a:t>• </a:t>
            </a:r>
            <a:r>
              <a:rPr lang="ru-RU" sz="2200" dirty="0" err="1"/>
              <a:t>Шкільний</a:t>
            </a:r>
            <a:r>
              <a:rPr lang="ru-RU" sz="2200" dirty="0"/>
              <a:t> тест </a:t>
            </a:r>
            <a:r>
              <a:rPr lang="ru-RU" sz="2200" dirty="0" err="1"/>
              <a:t>розумового</a:t>
            </a:r>
            <a:r>
              <a:rPr lang="ru-RU" sz="2200" dirty="0"/>
              <a:t> </a:t>
            </a:r>
            <a:r>
              <a:rPr lang="ru-RU" sz="2200" dirty="0" err="1"/>
              <a:t>розвитку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607523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980728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САМООЦІНКА, НЕВПЕВНЕНІСТЬ У СОБІ:</a:t>
            </a:r>
            <a:endParaRPr lang="ru-RU" sz="2200" dirty="0"/>
          </a:p>
          <a:p>
            <a:r>
              <a:rPr lang="ru-RU" sz="2200" dirty="0"/>
              <a:t>• Методика М. Куна.</a:t>
            </a:r>
          </a:p>
          <a:p>
            <a:r>
              <a:rPr lang="ru-RU" sz="2200" dirty="0"/>
              <a:t>• Методика С.А. </a:t>
            </a:r>
            <a:r>
              <a:rPr lang="ru-RU" sz="2200" dirty="0" err="1"/>
              <a:t>Будассі</a:t>
            </a:r>
            <a:r>
              <a:rPr lang="ru-RU" sz="2200" dirty="0"/>
              <a:t>.</a:t>
            </a:r>
          </a:p>
          <a:p>
            <a:r>
              <a:rPr lang="ru-RU" sz="2200" dirty="0"/>
              <a:t>• Методика </a:t>
            </a:r>
            <a:r>
              <a:rPr lang="ru-RU" sz="2200" dirty="0" err="1"/>
              <a:t>Дембо-Рубінштейна</a:t>
            </a:r>
            <a:r>
              <a:rPr lang="ru-RU" sz="2200" dirty="0"/>
              <a:t>.</a:t>
            </a:r>
          </a:p>
          <a:p>
            <a:endParaRPr lang="ru-RU" sz="2200" dirty="0"/>
          </a:p>
          <a:p>
            <a:pPr algn="ctr"/>
            <a:r>
              <a:rPr lang="ru-RU" sz="2400" b="1" dirty="0"/>
              <a:t>ПСИХОЕМОЦІЙНИЙ СТАН</a:t>
            </a:r>
          </a:p>
          <a:p>
            <a:pPr algn="ctr"/>
            <a:endParaRPr lang="ru-RU" sz="2400" dirty="0"/>
          </a:p>
          <a:p>
            <a:r>
              <a:rPr lang="ru-RU" sz="2400" dirty="0"/>
              <a:t>• </a:t>
            </a:r>
            <a:r>
              <a:rPr lang="ru-RU" sz="2200" dirty="0" err="1"/>
              <a:t>Опитувальник</a:t>
            </a:r>
            <a:r>
              <a:rPr lang="ru-RU" sz="2200" dirty="0"/>
              <a:t> САН.</a:t>
            </a:r>
          </a:p>
          <a:p>
            <a:r>
              <a:rPr lang="ru-RU" sz="2200" dirty="0"/>
              <a:t>• Шкала </a:t>
            </a:r>
            <a:r>
              <a:rPr lang="ru-RU" sz="2200" dirty="0" err="1"/>
              <a:t>кольорового</a:t>
            </a:r>
            <a:r>
              <a:rPr lang="ru-RU" sz="2200" dirty="0"/>
              <a:t> </a:t>
            </a:r>
            <a:r>
              <a:rPr lang="ru-RU" sz="2200" dirty="0" err="1"/>
              <a:t>діапазону</a:t>
            </a:r>
            <a:r>
              <a:rPr lang="ru-RU" sz="2200" dirty="0"/>
              <a:t> </a:t>
            </a:r>
            <a:r>
              <a:rPr lang="ru-RU" sz="2200" dirty="0" err="1"/>
              <a:t>Лутошкіна</a:t>
            </a:r>
            <a:r>
              <a:rPr lang="ru-RU" sz="2200" dirty="0"/>
              <a:t>.</a:t>
            </a:r>
          </a:p>
          <a:p>
            <a:r>
              <a:rPr lang="ru-RU" sz="2200" dirty="0"/>
              <a:t>• Шкала </a:t>
            </a:r>
            <a:r>
              <a:rPr lang="ru-RU" sz="2200" dirty="0" err="1"/>
              <a:t>зниженого</a:t>
            </a:r>
            <a:r>
              <a:rPr lang="ru-RU" sz="2200" dirty="0"/>
              <a:t> настрою – </a:t>
            </a:r>
            <a:r>
              <a:rPr lang="ru-RU" sz="2200" dirty="0" err="1"/>
              <a:t>субдепресії</a:t>
            </a:r>
            <a:r>
              <a:rPr lang="ru-RU" sz="2200" dirty="0"/>
              <a:t>.</a:t>
            </a:r>
          </a:p>
          <a:p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2099321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484784"/>
            <a:ext cx="7128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ФРУСТРАЦІЯ, АГРЕСИВНІСТЬ</a:t>
            </a:r>
          </a:p>
          <a:p>
            <a:endParaRPr lang="ru-RU" sz="2200" dirty="0"/>
          </a:p>
          <a:p>
            <a:r>
              <a:rPr lang="ru-RU" sz="2200" dirty="0"/>
              <a:t>• </a:t>
            </a:r>
            <a:r>
              <a:rPr lang="ru-RU" sz="2200" dirty="0" err="1"/>
              <a:t>Діагностика</a:t>
            </a:r>
            <a:r>
              <a:rPr lang="ru-RU" sz="2200" dirty="0"/>
              <a:t> </a:t>
            </a:r>
            <a:r>
              <a:rPr lang="ru-RU" sz="2200" dirty="0" err="1"/>
              <a:t>самооцінки</a:t>
            </a:r>
            <a:r>
              <a:rPr lang="ru-RU" sz="2200" dirty="0"/>
              <a:t> </a:t>
            </a:r>
            <a:r>
              <a:rPr lang="ru-RU" sz="2200" dirty="0" err="1"/>
              <a:t>психічних</a:t>
            </a:r>
            <a:r>
              <a:rPr lang="ru-RU" sz="2200" dirty="0"/>
              <a:t> </a:t>
            </a:r>
            <a:r>
              <a:rPr lang="ru-RU" sz="2200" dirty="0" err="1"/>
              <a:t>станів</a:t>
            </a:r>
            <a:r>
              <a:rPr lang="ru-RU" sz="2200" dirty="0"/>
              <a:t> по</a:t>
            </a:r>
            <a:endParaRPr lang="en-US" sz="2200" dirty="0"/>
          </a:p>
          <a:p>
            <a:r>
              <a:rPr lang="ru-RU" sz="2200" dirty="0"/>
              <a:t> Г. </a:t>
            </a:r>
            <a:r>
              <a:rPr lang="ru-RU" sz="2200" dirty="0" err="1"/>
              <a:t>Айзенку</a:t>
            </a:r>
            <a:r>
              <a:rPr lang="ru-RU" sz="2200" dirty="0"/>
              <a:t>.</a:t>
            </a:r>
          </a:p>
          <a:p>
            <a:r>
              <a:rPr lang="ru-RU" sz="2200" dirty="0"/>
              <a:t>• Методика </a:t>
            </a:r>
            <a:r>
              <a:rPr lang="ru-RU" sz="2200" dirty="0" err="1"/>
              <a:t>діагностики</a:t>
            </a:r>
            <a:r>
              <a:rPr lang="ru-RU" sz="2200" dirty="0"/>
              <a:t> </a:t>
            </a:r>
            <a:r>
              <a:rPr lang="ru-RU" sz="2200" dirty="0" err="1"/>
              <a:t>показників</a:t>
            </a:r>
            <a:r>
              <a:rPr lang="ru-RU" sz="2200" dirty="0"/>
              <a:t> і форм </a:t>
            </a:r>
            <a:r>
              <a:rPr lang="ru-RU" sz="2200" dirty="0" err="1"/>
              <a:t>агресії</a:t>
            </a:r>
            <a:r>
              <a:rPr lang="ru-RU" sz="2200" dirty="0"/>
              <a:t> А. </a:t>
            </a:r>
            <a:r>
              <a:rPr lang="ru-RU" sz="2200" dirty="0" err="1"/>
              <a:t>Басса</a:t>
            </a:r>
            <a:r>
              <a:rPr lang="ru-RU" sz="2200" dirty="0"/>
              <a:t> й А. </a:t>
            </a:r>
            <a:r>
              <a:rPr lang="ru-RU" sz="2200" dirty="0" err="1"/>
              <a:t>Даркі</a:t>
            </a:r>
            <a:r>
              <a:rPr lang="ru-RU" sz="2200" dirty="0"/>
              <a:t>.</a:t>
            </a:r>
          </a:p>
          <a:p>
            <a:r>
              <a:rPr lang="ru-RU" sz="2200" dirty="0"/>
              <a:t>• Тест </a:t>
            </a:r>
            <a:r>
              <a:rPr lang="ru-RU" sz="2200" dirty="0" err="1"/>
              <a:t>фрустрації</a:t>
            </a:r>
            <a:r>
              <a:rPr lang="ru-RU" sz="2200" dirty="0"/>
              <a:t> С. Розенцвейга.</a:t>
            </a:r>
          </a:p>
          <a:p>
            <a:r>
              <a:rPr lang="ru-RU" sz="2200" dirty="0"/>
              <a:t>• Методика </a:t>
            </a:r>
            <a:r>
              <a:rPr lang="ru-RU" sz="2200" dirty="0" err="1"/>
              <a:t>вивчення</a:t>
            </a:r>
            <a:r>
              <a:rPr lang="ru-RU" sz="2200" dirty="0"/>
              <a:t> </a:t>
            </a:r>
            <a:r>
              <a:rPr lang="ru-RU" sz="2200" dirty="0" err="1"/>
              <a:t>схильності</a:t>
            </a:r>
            <a:r>
              <a:rPr lang="ru-RU" sz="2200" dirty="0"/>
              <a:t> до </a:t>
            </a:r>
            <a:r>
              <a:rPr lang="ru-RU" sz="2200" dirty="0" err="1"/>
              <a:t>суїцидальної</a:t>
            </a:r>
            <a:r>
              <a:rPr lang="ru-RU" sz="2200" dirty="0"/>
              <a:t> </a:t>
            </a:r>
            <a:r>
              <a:rPr lang="ru-RU" sz="2200" dirty="0" err="1"/>
              <a:t>поведінки</a:t>
            </a:r>
            <a:r>
              <a:rPr lang="ru-RU" sz="2200" dirty="0"/>
              <a:t> (методика М. </a:t>
            </a:r>
            <a:r>
              <a:rPr lang="ru-RU" sz="2200" dirty="0" err="1"/>
              <a:t>Горської</a:t>
            </a:r>
            <a:r>
              <a:rPr lang="en-US" sz="2200" dirty="0"/>
              <a:t> )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1875109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96752"/>
            <a:ext cx="6696744" cy="4968552"/>
          </a:xfrm>
        </p:spPr>
        <p:txBody>
          <a:bodyPr/>
          <a:lstStyle/>
          <a:p>
            <a:r>
              <a:rPr lang="uk-UA" sz="2800" dirty="0"/>
              <a:t>Діагностична експрес-методика       </a:t>
            </a:r>
            <a:r>
              <a:rPr lang="uk-UA" sz="2800" dirty="0" err="1"/>
              <a:t>Н.М.Стадненко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>*</a:t>
            </a:r>
            <a:r>
              <a:rPr lang="uk-UA" sz="2400" dirty="0">
                <a:latin typeface="+mn-lt"/>
              </a:rPr>
              <a:t> просторові уявлення  та зорове сприйняття</a:t>
            </a:r>
            <a:br>
              <a:rPr lang="uk-UA" sz="2400" dirty="0">
                <a:latin typeface="+mn-lt"/>
              </a:rPr>
            </a:br>
            <a:r>
              <a:rPr lang="uk-UA" sz="2400" dirty="0">
                <a:latin typeface="+mn-lt"/>
              </a:rPr>
              <a:t>* </a:t>
            </a:r>
            <a:r>
              <a:rPr lang="uk-UA" sz="2400" dirty="0" err="1">
                <a:latin typeface="+mn-lt"/>
              </a:rPr>
              <a:t>мисленнєві</a:t>
            </a:r>
            <a:r>
              <a:rPr lang="uk-UA" sz="2400" dirty="0">
                <a:latin typeface="+mn-lt"/>
              </a:rPr>
              <a:t> операції (аналіз, синтез, порівняння, узагальнення)</a:t>
            </a:r>
            <a:br>
              <a:rPr lang="uk-UA" sz="2400" dirty="0">
                <a:latin typeface="+mn-lt"/>
              </a:rPr>
            </a:br>
            <a:r>
              <a:rPr lang="uk-UA" sz="2400" dirty="0">
                <a:latin typeface="+mn-lt"/>
              </a:rPr>
              <a:t>*причинно-наслідкові </a:t>
            </a:r>
            <a:r>
              <a:rPr lang="uk-UA" sz="2400" dirty="0" err="1">
                <a:latin typeface="+mn-lt"/>
              </a:rPr>
              <a:t>зв</a:t>
            </a:r>
            <a:r>
              <a:rPr lang="uk-UA" sz="2400" dirty="0" err="1">
                <a:latin typeface="+mn-lt"/>
                <a:cs typeface="Times New Roman" panose="02020603050405020304" pitchFamily="18" charset="0"/>
              </a:rPr>
              <a:t>ʼ</a:t>
            </a:r>
            <a:r>
              <a:rPr lang="uk-UA" sz="2400" dirty="0" err="1">
                <a:latin typeface="+mn-lt"/>
                <a:cs typeface="Times New Roman"/>
              </a:rPr>
              <a:t>язки</a:t>
            </a:r>
            <a:r>
              <a:rPr lang="uk-UA" sz="2400" dirty="0">
                <a:latin typeface="+mn-lt"/>
                <a:cs typeface="Times New Roman"/>
              </a:rPr>
              <a:t> в наочно зображеній ситуації</a:t>
            </a:r>
            <a:br>
              <a:rPr lang="uk-UA" sz="2400" dirty="0">
                <a:latin typeface="+mn-lt"/>
                <a:cs typeface="Times New Roman"/>
              </a:rPr>
            </a:br>
            <a:r>
              <a:rPr lang="uk-UA" sz="2400" dirty="0">
                <a:latin typeface="+mn-lt"/>
                <a:cs typeface="Times New Roman"/>
              </a:rPr>
              <a:t>* </a:t>
            </a:r>
            <a:r>
              <a:rPr lang="uk-UA" sz="2400" dirty="0" err="1">
                <a:latin typeface="+mn-lt"/>
                <a:cs typeface="Times New Roman"/>
              </a:rPr>
              <a:t>навчуваність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7244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980728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У </a:t>
            </a:r>
            <a:r>
              <a:rPr lang="ru-RU" sz="2200" b="1" dirty="0" err="1"/>
              <a:t>роботі</a:t>
            </a:r>
            <a:r>
              <a:rPr lang="ru-RU" sz="2200" b="1" dirty="0"/>
              <a:t> з </a:t>
            </a:r>
            <a:r>
              <a:rPr lang="ru-RU" sz="2200" b="1" dirty="0" err="1"/>
              <a:t>дітьми</a:t>
            </a:r>
            <a:r>
              <a:rPr lang="ru-RU" sz="2200" b="1" dirty="0"/>
              <a:t> з </a:t>
            </a:r>
            <a:r>
              <a:rPr lang="ru-RU" sz="2200" b="1" dirty="0" err="1"/>
              <a:t>особливими</a:t>
            </a:r>
            <a:r>
              <a:rPr lang="ru-RU" sz="2200" b="1" dirty="0"/>
              <a:t> потребами з метою </a:t>
            </a:r>
            <a:r>
              <a:rPr lang="ru-RU" sz="2200" b="1" dirty="0" err="1"/>
              <a:t>корекції</a:t>
            </a:r>
            <a:r>
              <a:rPr lang="ru-RU" sz="2200" b="1" dirty="0"/>
              <a:t> </a:t>
            </a:r>
            <a:r>
              <a:rPr lang="ru-RU" sz="2200" b="1" dirty="0" err="1"/>
              <a:t>поведінки</a:t>
            </a:r>
            <a:r>
              <a:rPr lang="ru-RU" sz="2200" b="1" dirty="0"/>
              <a:t> та </a:t>
            </a:r>
            <a:r>
              <a:rPr lang="ru-RU" sz="2200" b="1" dirty="0" err="1"/>
              <a:t>особистісних</a:t>
            </a:r>
            <a:r>
              <a:rPr lang="ru-RU" sz="2200" b="1" dirty="0"/>
              <a:t> </a:t>
            </a:r>
            <a:r>
              <a:rPr lang="ru-RU" sz="2200" b="1" dirty="0" err="1"/>
              <a:t>проявів</a:t>
            </a:r>
            <a:r>
              <a:rPr lang="ru-RU" sz="2200" b="1" dirty="0"/>
              <a:t> </a:t>
            </a:r>
            <a:r>
              <a:rPr lang="ru-RU" sz="2200" b="1" dirty="0" err="1"/>
              <a:t>організовуються</a:t>
            </a:r>
            <a:r>
              <a:rPr lang="ru-RU" sz="2200" b="1" dirty="0"/>
              <a:t>:</a:t>
            </a:r>
          </a:p>
          <a:p>
            <a:endParaRPr lang="ru-RU" sz="2200" dirty="0"/>
          </a:p>
          <a:p>
            <a:r>
              <a:rPr lang="ru-RU" sz="2200" dirty="0"/>
              <a:t>• </a:t>
            </a:r>
            <a:r>
              <a:rPr lang="ru-RU" sz="2200" dirty="0" err="1"/>
              <a:t>Заняття</a:t>
            </a:r>
            <a:r>
              <a:rPr lang="ru-RU" sz="2200" dirty="0"/>
              <a:t> з </a:t>
            </a:r>
            <a:r>
              <a:rPr lang="ru-RU" sz="2200" dirty="0" err="1"/>
              <a:t>розвитку</a:t>
            </a:r>
            <a:r>
              <a:rPr lang="ru-RU" sz="2200" dirty="0"/>
              <a:t> </a:t>
            </a:r>
            <a:r>
              <a:rPr lang="ru-RU" sz="2200" dirty="0" err="1"/>
              <a:t>комунікативних</a:t>
            </a:r>
            <a:r>
              <a:rPr lang="ru-RU" sz="2200" dirty="0"/>
              <a:t> </a:t>
            </a:r>
            <a:r>
              <a:rPr lang="ru-RU" sz="2200" dirty="0" err="1"/>
              <a:t>навичок</a:t>
            </a:r>
            <a:r>
              <a:rPr lang="ru-RU" sz="2200" dirty="0"/>
              <a:t>, </a:t>
            </a:r>
            <a:r>
              <a:rPr lang="ru-RU" sz="2200" dirty="0" err="1"/>
              <a:t>ефективної</a:t>
            </a:r>
            <a:r>
              <a:rPr lang="ru-RU" sz="2200" dirty="0"/>
              <a:t> </a:t>
            </a:r>
            <a:r>
              <a:rPr lang="ru-RU" sz="2200" dirty="0" err="1"/>
              <a:t>соціальної</a:t>
            </a:r>
            <a:r>
              <a:rPr lang="ru-RU" sz="2200" dirty="0"/>
              <a:t> </a:t>
            </a:r>
            <a:r>
              <a:rPr lang="ru-RU" sz="2200" dirty="0" err="1"/>
              <a:t>взаємодії</a:t>
            </a:r>
            <a:r>
              <a:rPr lang="ru-RU" sz="2200" dirty="0"/>
              <a:t>.</a:t>
            </a:r>
          </a:p>
          <a:p>
            <a:r>
              <a:rPr lang="ru-RU" sz="2200" dirty="0"/>
              <a:t>• </a:t>
            </a:r>
            <a:r>
              <a:rPr lang="ru-RU" sz="2200" dirty="0" err="1"/>
              <a:t>Заняття</a:t>
            </a:r>
            <a:r>
              <a:rPr lang="ru-RU" sz="2200" dirty="0"/>
              <a:t> з </a:t>
            </a:r>
            <a:r>
              <a:rPr lang="ru-RU" sz="2200" dirty="0" err="1"/>
              <a:t>підвищення</a:t>
            </a:r>
            <a:r>
              <a:rPr lang="ru-RU" sz="2200" dirty="0"/>
              <a:t> </a:t>
            </a:r>
            <a:r>
              <a:rPr lang="ru-RU" sz="2200" dirty="0" err="1"/>
              <a:t>впевненості</a:t>
            </a:r>
            <a:r>
              <a:rPr lang="ru-RU" sz="2200" dirty="0"/>
              <a:t> в </a:t>
            </a:r>
            <a:r>
              <a:rPr lang="ru-RU" sz="2200" dirty="0" err="1"/>
              <a:t>собі</a:t>
            </a:r>
            <a:r>
              <a:rPr lang="ru-RU" sz="2200" dirty="0"/>
              <a:t>.</a:t>
            </a:r>
          </a:p>
          <a:p>
            <a:r>
              <a:rPr lang="ru-RU" sz="2200" dirty="0"/>
              <a:t>• </a:t>
            </a:r>
            <a:r>
              <a:rPr lang="ru-RU" sz="2200" dirty="0" err="1"/>
              <a:t>Заняття</a:t>
            </a:r>
            <a:r>
              <a:rPr lang="ru-RU" sz="2200" dirty="0"/>
              <a:t> </a:t>
            </a:r>
            <a:r>
              <a:rPr lang="ru-RU" sz="2200" dirty="0" err="1"/>
              <a:t>зі</a:t>
            </a:r>
            <a:r>
              <a:rPr lang="ru-RU" sz="2200" dirty="0"/>
              <a:t> </a:t>
            </a:r>
            <a:r>
              <a:rPr lang="ru-RU" sz="2200" dirty="0" err="1"/>
              <a:t>зниження</a:t>
            </a:r>
            <a:r>
              <a:rPr lang="ru-RU" sz="2200" dirty="0"/>
              <a:t> </a:t>
            </a:r>
            <a:r>
              <a:rPr lang="ru-RU" sz="2200" dirty="0" err="1"/>
              <a:t>тривожності</a:t>
            </a:r>
            <a:r>
              <a:rPr lang="ru-RU" sz="2200" dirty="0"/>
              <a:t> та </a:t>
            </a:r>
            <a:r>
              <a:rPr lang="ru-RU" sz="2200" dirty="0" err="1"/>
              <a:t>подолання</a:t>
            </a:r>
            <a:r>
              <a:rPr lang="ru-RU" sz="2200" dirty="0"/>
              <a:t> </a:t>
            </a:r>
            <a:r>
              <a:rPr lang="ru-RU" sz="2200" dirty="0" err="1"/>
              <a:t>страхів</a:t>
            </a:r>
            <a:r>
              <a:rPr lang="ru-RU" sz="2200" dirty="0"/>
              <a:t>.</a:t>
            </a:r>
          </a:p>
          <a:p>
            <a:r>
              <a:rPr lang="ru-RU" sz="2200" dirty="0"/>
              <a:t>• </a:t>
            </a:r>
            <a:r>
              <a:rPr lang="ru-RU" sz="2200" dirty="0" err="1"/>
              <a:t>Заняття</a:t>
            </a:r>
            <a:r>
              <a:rPr lang="ru-RU" sz="2200" dirty="0"/>
              <a:t> з </a:t>
            </a:r>
            <a:r>
              <a:rPr lang="ru-RU" sz="2200" dirty="0" err="1"/>
              <a:t>розвитку</a:t>
            </a:r>
            <a:r>
              <a:rPr lang="ru-RU" sz="2200" dirty="0"/>
              <a:t> </a:t>
            </a:r>
            <a:r>
              <a:rPr lang="ru-RU" sz="2200" dirty="0" err="1"/>
              <a:t>навичок</a:t>
            </a:r>
            <a:r>
              <a:rPr lang="ru-RU" sz="2200" dirty="0"/>
              <a:t> </a:t>
            </a:r>
            <a:r>
              <a:rPr lang="ru-RU" sz="2200" dirty="0" err="1"/>
              <a:t>емоційної</a:t>
            </a:r>
            <a:r>
              <a:rPr lang="ru-RU" sz="2200" dirty="0"/>
              <a:t> </a:t>
            </a:r>
            <a:r>
              <a:rPr lang="ru-RU" sz="2200" dirty="0" err="1"/>
              <a:t>саморегуляції</a:t>
            </a:r>
            <a:r>
              <a:rPr lang="ru-RU" sz="2200" dirty="0"/>
              <a:t>.</a:t>
            </a:r>
          </a:p>
          <a:p>
            <a:r>
              <a:rPr lang="ru-RU" sz="2200" dirty="0"/>
              <a:t>• </a:t>
            </a:r>
            <a:r>
              <a:rPr lang="ru-RU" sz="2200" dirty="0" err="1"/>
              <a:t>Заняття</a:t>
            </a:r>
            <a:r>
              <a:rPr lang="ru-RU" sz="2200" dirty="0"/>
              <a:t> з </a:t>
            </a:r>
            <a:r>
              <a:rPr lang="ru-RU" sz="2200" dirty="0" err="1"/>
              <a:t>розвитку</a:t>
            </a:r>
            <a:r>
              <a:rPr lang="ru-RU" sz="2200" dirty="0"/>
              <a:t> </a:t>
            </a:r>
            <a:r>
              <a:rPr lang="ru-RU" sz="2200" dirty="0" err="1"/>
              <a:t>креативності</a:t>
            </a:r>
            <a:r>
              <a:rPr lang="ru-RU" sz="2200" dirty="0"/>
              <a:t>.</a:t>
            </a:r>
          </a:p>
          <a:p>
            <a:r>
              <a:rPr lang="ru-RU" sz="2200" dirty="0"/>
              <a:t>• </a:t>
            </a:r>
            <a:r>
              <a:rPr lang="ru-RU" sz="2200" dirty="0" err="1"/>
              <a:t>Заняття</a:t>
            </a:r>
            <a:r>
              <a:rPr lang="ru-RU" sz="2200" dirty="0"/>
              <a:t> з </a:t>
            </a:r>
            <a:r>
              <a:rPr lang="ru-RU" sz="2200" dirty="0" err="1"/>
              <a:t>розвитку</a:t>
            </a:r>
            <a:r>
              <a:rPr lang="ru-RU" sz="2200" dirty="0"/>
              <a:t> </a:t>
            </a:r>
            <a:r>
              <a:rPr lang="ru-RU" sz="2200" dirty="0" err="1"/>
              <a:t>асертивності</a:t>
            </a:r>
            <a:r>
              <a:rPr lang="ru-RU" sz="2200" dirty="0"/>
              <a:t>.</a:t>
            </a:r>
          </a:p>
          <a:p>
            <a:endParaRPr lang="ru-RU" sz="2200" dirty="0"/>
          </a:p>
          <a:p>
            <a:r>
              <a:rPr lang="ru-RU" sz="2200" dirty="0"/>
              <a:t> </a:t>
            </a:r>
          </a:p>
          <a:p>
            <a:r>
              <a:rPr lang="ru-RU" sz="2200" dirty="0"/>
              <a:t> </a:t>
            </a:r>
          </a:p>
        </p:txBody>
      </p:sp>
      <p:pic>
        <p:nvPicPr>
          <p:cNvPr id="4" name="Рисунок 3" descr="ÐÐ°ÑÑÐ¸Ð½ÐºÐ¸ Ð¿Ð¾ Ð·Ð°Ð¿ÑÐ¾ÑÑ Ð´ÑÐ°Ð³Ð½Ð¾ÑÑÐ¸ÐºÐ° Ð¿ÑÐ·Ð½Ð°Ð²Ð°Ð»ÑÐ½Ð¸Ñ Ð¿ÑÐ¾ÑÐµÑÑÐ² Ð´ÑÑÐµÐ¹ Ð· Ð¾Ð¾Ð¿ Ð²ÑÐ´ÐµÐ¾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2736304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992126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еред великим розумом я схиляю голову,&#10;перед великим серцем я стаю на коліна&#10;Г.Гете&#10; 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570" y="620688"/>
            <a:ext cx="7184846" cy="48771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64042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1628800"/>
            <a:ext cx="7543800" cy="2376264"/>
          </a:xfrm>
        </p:spPr>
        <p:txBody>
          <a:bodyPr/>
          <a:lstStyle/>
          <a:p>
            <a:r>
              <a:rPr lang="uk-UA" sz="3200" dirty="0"/>
              <a:t>Не можна вимагати від дитини неможливого-до певного рівня і певного кола знань різні діти йдуть по-різному</a:t>
            </a:r>
            <a:r>
              <a:rPr lang="en-US" sz="3200" dirty="0"/>
              <a:t>.</a:t>
            </a: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/>
              <a:t>                                   В.Сухомлинський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37365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637472" cy="46664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player.myshared.ru/19/1239148/slides/slide_9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60" y="548680"/>
            <a:ext cx="7992888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13342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24744"/>
            <a:ext cx="82089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Робота психолога з </a:t>
            </a:r>
            <a:r>
              <a:rPr lang="ru-RU" sz="2800" b="1" dirty="0" err="1"/>
              <a:t>дітьми</a:t>
            </a:r>
            <a:r>
              <a:rPr lang="ru-RU" sz="2800" b="1" dirty="0"/>
              <a:t> з </a:t>
            </a:r>
            <a:r>
              <a:rPr lang="ru-RU" sz="2800" b="1" dirty="0" err="1"/>
              <a:t>особливими</a:t>
            </a:r>
            <a:r>
              <a:rPr lang="ru-RU" sz="2800" b="1" dirty="0"/>
              <a:t> потребами </a:t>
            </a:r>
            <a:r>
              <a:rPr lang="ru-RU" sz="2800" b="1" dirty="0" err="1"/>
              <a:t>охоплює</a:t>
            </a:r>
            <a:r>
              <a:rPr lang="ru-RU" sz="2800" b="1" dirty="0"/>
              <a:t> низку проблем: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• </a:t>
            </a:r>
            <a:r>
              <a:rPr lang="ru-RU" sz="2800" dirty="0" err="1"/>
              <a:t>низька</a:t>
            </a:r>
            <a:r>
              <a:rPr lang="ru-RU" sz="2800" dirty="0"/>
              <a:t> </a:t>
            </a:r>
            <a:r>
              <a:rPr lang="ru-RU" sz="2800" dirty="0" err="1"/>
              <a:t>самооцінка</a:t>
            </a:r>
            <a:r>
              <a:rPr lang="ru-RU" sz="2800" dirty="0"/>
              <a:t>, </a:t>
            </a:r>
            <a:r>
              <a:rPr lang="ru-RU" sz="2800" dirty="0" err="1"/>
              <a:t>невпевненість</a:t>
            </a:r>
            <a:r>
              <a:rPr lang="ru-RU" sz="2800" dirty="0"/>
              <a:t> у </a:t>
            </a:r>
            <a:r>
              <a:rPr lang="ru-RU" sz="2800" dirty="0" err="1"/>
              <a:t>собі</a:t>
            </a:r>
            <a:r>
              <a:rPr lang="ru-RU" sz="2800" dirty="0"/>
              <a:t>;</a:t>
            </a:r>
          </a:p>
          <a:p>
            <a:pPr algn="just"/>
            <a:r>
              <a:rPr lang="ru-RU" sz="2800" dirty="0"/>
              <a:t>• </a:t>
            </a:r>
            <a:r>
              <a:rPr lang="ru-RU" sz="2800" dirty="0" err="1"/>
              <a:t>тривожність</a:t>
            </a:r>
            <a:r>
              <a:rPr lang="ru-RU" sz="2800" dirty="0"/>
              <a:t>, </a:t>
            </a:r>
            <a:r>
              <a:rPr lang="ru-RU" sz="2800" dirty="0" err="1"/>
              <a:t>наявність</a:t>
            </a:r>
            <a:r>
              <a:rPr lang="ru-RU" sz="2800" dirty="0"/>
              <a:t> </a:t>
            </a:r>
            <a:r>
              <a:rPr lang="ru-RU" sz="2800" dirty="0" err="1"/>
              <a:t>страхів</a:t>
            </a:r>
            <a:r>
              <a:rPr lang="ru-RU" sz="2800" dirty="0"/>
              <a:t>;</a:t>
            </a:r>
          </a:p>
          <a:p>
            <a:pPr algn="just"/>
            <a:r>
              <a:rPr lang="ru-RU" sz="2800" dirty="0"/>
              <a:t>• </a:t>
            </a:r>
            <a:r>
              <a:rPr lang="ru-RU" sz="2800" dirty="0" err="1"/>
              <a:t>труднощі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 </a:t>
            </a:r>
            <a:r>
              <a:rPr lang="ru-RU" sz="2800" dirty="0" err="1"/>
              <a:t>комунікації</a:t>
            </a:r>
            <a:r>
              <a:rPr lang="ru-RU" sz="2800" dirty="0"/>
              <a:t>;</a:t>
            </a:r>
          </a:p>
          <a:p>
            <a:pPr algn="just"/>
            <a:r>
              <a:rPr lang="ru-RU" sz="2800" dirty="0"/>
              <a:t>• </a:t>
            </a:r>
            <a:r>
              <a:rPr lang="ru-RU" sz="2800" dirty="0" err="1"/>
              <a:t>нестабільність</a:t>
            </a:r>
            <a:r>
              <a:rPr lang="ru-RU" sz="2800" dirty="0"/>
              <a:t> </a:t>
            </a:r>
            <a:r>
              <a:rPr lang="ru-RU" sz="2800" dirty="0" err="1"/>
              <a:t>психоемоційного</a:t>
            </a:r>
            <a:r>
              <a:rPr lang="ru-RU" sz="2800" dirty="0"/>
              <a:t> стану;</a:t>
            </a:r>
          </a:p>
          <a:p>
            <a:pPr algn="just"/>
            <a:r>
              <a:rPr lang="ru-RU" sz="2800" dirty="0"/>
              <a:t>• </a:t>
            </a:r>
            <a:r>
              <a:rPr lang="ru-RU" sz="2800" dirty="0" err="1"/>
              <a:t>розбалансування</a:t>
            </a:r>
            <a:r>
              <a:rPr lang="ru-RU" sz="2800" dirty="0"/>
              <a:t> </a:t>
            </a:r>
            <a:r>
              <a:rPr lang="ru-RU" sz="2800" dirty="0" err="1"/>
              <a:t>саморегуляції</a:t>
            </a:r>
            <a:r>
              <a:rPr lang="ru-RU" sz="2800" dirty="0"/>
              <a:t>;</a:t>
            </a:r>
          </a:p>
          <a:p>
            <a:pPr algn="just"/>
            <a:r>
              <a:rPr lang="ru-RU" sz="2800" dirty="0"/>
              <a:t>• </a:t>
            </a:r>
            <a:r>
              <a:rPr lang="ru-RU" sz="2800" dirty="0" err="1"/>
              <a:t>дезадаптація</a:t>
            </a:r>
            <a:r>
              <a:rPr lang="ru-RU" sz="2800" dirty="0"/>
              <a:t>;</a:t>
            </a:r>
          </a:p>
          <a:p>
            <a:pPr algn="just"/>
            <a:r>
              <a:rPr lang="ru-RU" sz="2800" dirty="0"/>
              <a:t>• </a:t>
            </a:r>
            <a:r>
              <a:rPr lang="ru-RU" sz="2800" dirty="0" err="1"/>
              <a:t>почуття</a:t>
            </a:r>
            <a:r>
              <a:rPr lang="ru-RU" sz="2800" dirty="0"/>
              <a:t> </a:t>
            </a:r>
            <a:r>
              <a:rPr lang="ru-RU" sz="2800" dirty="0" err="1"/>
              <a:t>залежності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оточуючих</a:t>
            </a:r>
            <a:r>
              <a:rPr lang="ru-RU" sz="2800" dirty="0"/>
              <a:t>;</a:t>
            </a:r>
          </a:p>
          <a:p>
            <a:pPr algn="just"/>
            <a:r>
              <a:rPr lang="ru-RU" sz="2800" dirty="0"/>
              <a:t>• </a:t>
            </a:r>
            <a:r>
              <a:rPr lang="ru-RU" sz="2800" dirty="0" err="1"/>
              <a:t>почуття</a:t>
            </a:r>
            <a:r>
              <a:rPr lang="ru-RU" sz="2800" dirty="0"/>
              <a:t> </a:t>
            </a:r>
            <a:r>
              <a:rPr lang="ru-RU" sz="2800" dirty="0" err="1"/>
              <a:t>безнадійності</a:t>
            </a:r>
            <a:r>
              <a:rPr lang="ru-RU" sz="2800" dirty="0"/>
              <a:t>, </a:t>
            </a:r>
            <a:r>
              <a:rPr lang="ru-RU" sz="2800" dirty="0" err="1"/>
              <a:t>приреченості</a:t>
            </a:r>
            <a:r>
              <a:rPr lang="ru-RU" sz="2800" dirty="0"/>
              <a:t> та </a:t>
            </a:r>
            <a:r>
              <a:rPr lang="ru-RU" sz="2800" dirty="0" err="1"/>
              <a:t>ін</a:t>
            </a:r>
            <a:r>
              <a:rPr lang="ru-RU" sz="2800" dirty="0"/>
              <a:t>.</a:t>
            </a:r>
          </a:p>
          <a:p>
            <a:pPr algn="just"/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50912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6632" y="404664"/>
            <a:ext cx="7543800" cy="914400"/>
          </a:xfrm>
        </p:spPr>
        <p:txBody>
          <a:bodyPr/>
          <a:lstStyle/>
          <a:p>
            <a:pPr algn="ctr"/>
            <a:r>
              <a:rPr lang="uk-UA" sz="2400" dirty="0"/>
              <a:t>Пріоритетні завдання в роботі практичного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uk-UA" sz="2400" dirty="0"/>
              <a:t> психолога:</a:t>
            </a:r>
            <a:br>
              <a:rPr lang="uk-UA" sz="2400" dirty="0"/>
            </a:b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412776"/>
            <a:ext cx="7488832" cy="48245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Недопущення появи  у дитини з особливими освітніми потребами психопатологічних рис особистості  під впливом особливих умов її розвитку;</a:t>
            </a:r>
          </a:p>
          <a:p>
            <a:pPr algn="just"/>
            <a:r>
              <a:rPr lang="uk-UA" dirty="0"/>
              <a:t>Заспокоєння дитини, укріплення її вольових рис;</a:t>
            </a:r>
          </a:p>
          <a:p>
            <a:pPr algn="just"/>
            <a:r>
              <a:rPr lang="uk-UA" dirty="0"/>
              <a:t>Компенсація наявних вад шляхом активізації аналізаторів зберігання</a:t>
            </a:r>
          </a:p>
          <a:p>
            <a:pPr algn="just"/>
            <a:r>
              <a:rPr lang="uk-UA" dirty="0"/>
              <a:t>Проведення просвітницької роботи з іншими дітьми та педагогами школи щодо особливостей дітей з порушеннями психофізичного розвитку і формування адекватного ставлення до них;</a:t>
            </a:r>
          </a:p>
          <a:p>
            <a:pPr algn="just"/>
            <a:r>
              <a:rPr lang="uk-UA" dirty="0"/>
              <a:t>Оптимізація спілкування дитини з однолітками, батьками, педагогами;</a:t>
            </a:r>
          </a:p>
          <a:p>
            <a:pPr algn="just"/>
            <a:r>
              <a:rPr lang="uk-UA" dirty="0"/>
              <a:t>Допомога дітям в опануванні системи відносин з колективом та з самим собою;</a:t>
            </a:r>
          </a:p>
          <a:p>
            <a:pPr algn="just"/>
            <a:r>
              <a:rPr lang="uk-UA" dirty="0"/>
              <a:t> Впровадження відповідних форм і методів роботи як умов успішного навчання дітей з особливими потребами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3522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DF2D910-74AA-4660-A1B7-5D011FAF5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404664"/>
            <a:ext cx="7055380" cy="3552346"/>
          </a:xfrm>
        </p:spPr>
        <p:txBody>
          <a:bodyPr/>
          <a:lstStyle/>
          <a:p>
            <a:pPr algn="ctr"/>
            <a:r>
              <a:rPr lang="ru-RU" altLang="ru-RU" sz="4400" dirty="0"/>
              <a:t>Альтернативна та </a:t>
            </a:r>
            <a:r>
              <a:rPr lang="ru-RU" altLang="ru-RU" sz="4400" dirty="0" err="1"/>
              <a:t>допо</a:t>
            </a:r>
            <a:r>
              <a:rPr lang="uk-UA" altLang="ru-RU" sz="4400" dirty="0" err="1"/>
              <a:t>міжна</a:t>
            </a:r>
            <a:r>
              <a:rPr lang="uk-UA" altLang="ru-RU" sz="4400" dirty="0"/>
              <a:t> </a:t>
            </a:r>
            <a:r>
              <a:rPr lang="ru-RU" altLang="ru-RU" sz="4400" dirty="0"/>
              <a:t> </a:t>
            </a:r>
            <a:r>
              <a:rPr lang="ru-RU" altLang="ru-RU" sz="4400" dirty="0" err="1"/>
              <a:t>комуникація</a:t>
            </a:r>
            <a:r>
              <a:rPr lang="ru-RU" altLang="ru-RU" sz="4400" dirty="0"/>
              <a:t/>
            </a:r>
            <a:br>
              <a:rPr lang="ru-RU" altLang="ru-RU" sz="4400" dirty="0"/>
            </a:br>
            <a:r>
              <a:rPr lang="ru-RU" altLang="ru-RU" sz="4400" dirty="0"/>
              <a:t> </a:t>
            </a:r>
            <a:r>
              <a:rPr lang="ru-RU" altLang="ru-RU" sz="3600" dirty="0" err="1"/>
              <a:t>Augmentative</a:t>
            </a:r>
            <a:r>
              <a:rPr lang="ru-RU" altLang="ru-RU" sz="3600" dirty="0"/>
              <a:t> </a:t>
            </a:r>
            <a:r>
              <a:rPr lang="ru-RU" altLang="ru-RU" sz="3600" dirty="0" err="1"/>
              <a:t>and</a:t>
            </a:r>
            <a:r>
              <a:rPr lang="ru-RU" altLang="ru-RU" sz="3600" dirty="0"/>
              <a:t> </a:t>
            </a:r>
            <a:r>
              <a:rPr lang="ru-RU" altLang="ru-RU" sz="3600" dirty="0" err="1"/>
              <a:t>Alternative</a:t>
            </a:r>
            <a:r>
              <a:rPr lang="ru-RU" altLang="ru-RU" sz="3600" dirty="0"/>
              <a:t> </a:t>
            </a:r>
            <a:r>
              <a:rPr lang="ru-RU" altLang="ru-RU" sz="3600" dirty="0" err="1"/>
              <a:t>Communication</a:t>
            </a:r>
            <a:r>
              <a:rPr lang="ru-RU" altLang="ru-RU" sz="3600" dirty="0"/>
              <a:t/>
            </a:r>
            <a:br>
              <a:rPr lang="ru-RU" altLang="ru-RU" sz="3600" dirty="0"/>
            </a:br>
            <a:r>
              <a:rPr lang="ru-RU" altLang="ru-RU" sz="3600" dirty="0"/>
              <a:t/>
            </a:r>
            <a:br>
              <a:rPr lang="ru-RU" altLang="ru-RU" sz="3600" dirty="0"/>
            </a:br>
            <a:r>
              <a:rPr lang="ru-RU" altLang="ru-RU" sz="3600" dirty="0"/>
              <a:t>МАКАТОН  </a:t>
            </a:r>
            <a:br>
              <a:rPr lang="ru-RU" altLang="ru-RU" sz="3600" dirty="0"/>
            </a:br>
            <a:r>
              <a:rPr lang="en-US" altLang="ru-RU" sz="3600"/>
              <a:t>PECS</a:t>
            </a:r>
            <a:r>
              <a:rPr lang="ru-RU" altLang="ru-RU" sz="3600"/>
              <a:t>                      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1226938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052736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У межах </a:t>
            </a:r>
            <a:r>
              <a:rPr lang="ru-RU" sz="2400" dirty="0" err="1"/>
              <a:t>діагностичної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</a:t>
            </a:r>
            <a:r>
              <a:rPr lang="ru-RU" sz="2400" dirty="0" err="1"/>
              <a:t>пропонуються</a:t>
            </a:r>
            <a:r>
              <a:rPr lang="ru-RU" sz="2400" dirty="0"/>
              <a:t> для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психодіагностичні</a:t>
            </a:r>
            <a:r>
              <a:rPr lang="ru-RU" sz="2400" dirty="0"/>
              <a:t> методики:</a:t>
            </a:r>
          </a:p>
          <a:p>
            <a:pPr algn="ctr"/>
            <a:endParaRPr lang="ru-RU" sz="2400" dirty="0"/>
          </a:p>
          <a:p>
            <a:pPr algn="ctr"/>
            <a:r>
              <a:rPr lang="ru-RU" sz="2400" b="1" u="sng" dirty="0"/>
              <a:t>ЗДАТНІСТЬ ЗОСЕРЕДЖУВАТИСЬ</a:t>
            </a:r>
            <a:r>
              <a:rPr lang="ru-RU" sz="2400" dirty="0"/>
              <a:t>:</a:t>
            </a:r>
          </a:p>
          <a:p>
            <a:pPr algn="ctr"/>
            <a:endParaRPr lang="ru-RU" sz="2400" dirty="0"/>
          </a:p>
          <a:p>
            <a:r>
              <a:rPr lang="ru-RU" sz="2400" dirty="0"/>
              <a:t>• ”</a:t>
            </a:r>
            <a:r>
              <a:rPr lang="ru-RU" sz="2400" dirty="0" err="1"/>
              <a:t>Коректурна</a:t>
            </a:r>
            <a:r>
              <a:rPr lang="ru-RU" sz="2400" dirty="0"/>
              <a:t> </a:t>
            </a:r>
            <a:r>
              <a:rPr lang="ru-RU" sz="2400" dirty="0" err="1"/>
              <a:t>спроба</a:t>
            </a:r>
            <a:r>
              <a:rPr lang="ru-RU" sz="2400" dirty="0"/>
              <a:t>”</a:t>
            </a:r>
          </a:p>
          <a:p>
            <a:endParaRPr lang="ru-RU" sz="2400" dirty="0"/>
          </a:p>
          <a:p>
            <a:r>
              <a:rPr lang="ru-RU" sz="2400" dirty="0"/>
              <a:t>• ”</a:t>
            </a:r>
            <a:r>
              <a:rPr lang="ru-RU" sz="2400" dirty="0" err="1"/>
              <a:t>Рахунок</a:t>
            </a:r>
            <a:r>
              <a:rPr lang="ru-RU" sz="2400" dirty="0"/>
              <a:t> по </a:t>
            </a:r>
            <a:r>
              <a:rPr lang="ru-RU" sz="2400" dirty="0" err="1"/>
              <a:t>Крепеліну</a:t>
            </a:r>
            <a:r>
              <a:rPr lang="ru-RU" sz="2400" dirty="0"/>
              <a:t>” </a:t>
            </a:r>
          </a:p>
          <a:p>
            <a:r>
              <a:rPr lang="ru-RU" sz="2400" dirty="0"/>
              <a:t>• ”</a:t>
            </a:r>
            <a:r>
              <a:rPr lang="ru-RU" sz="2400" dirty="0" err="1"/>
              <a:t>Таблиці</a:t>
            </a:r>
            <a:r>
              <a:rPr lang="ru-RU" sz="2400" dirty="0"/>
              <a:t> </a:t>
            </a:r>
            <a:r>
              <a:rPr lang="ru-RU" sz="2400" dirty="0" err="1"/>
              <a:t>Шульте</a:t>
            </a:r>
            <a:r>
              <a:rPr lang="ru-RU" sz="2400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56078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09425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АНАЛІЗУВАННЯ ПРЕДМЕТІВ:</a:t>
            </a:r>
            <a:endParaRPr lang="ru-RU" sz="2400" dirty="0"/>
          </a:p>
          <a:p>
            <a:pPr algn="just"/>
            <a:r>
              <a:rPr lang="ru-RU" sz="2400" dirty="0"/>
              <a:t>• “</a:t>
            </a:r>
            <a:r>
              <a:rPr lang="ru-RU" sz="2400" dirty="0" err="1"/>
              <a:t>Розрізні</a:t>
            </a:r>
            <a:r>
              <a:rPr lang="ru-RU" sz="2400" dirty="0"/>
              <a:t> </a:t>
            </a:r>
            <a:r>
              <a:rPr lang="ru-RU" sz="2400" dirty="0" err="1"/>
              <a:t>малюнки</a:t>
            </a:r>
            <a:r>
              <a:rPr lang="ru-RU" sz="2400" dirty="0"/>
              <a:t>” </a:t>
            </a:r>
          </a:p>
          <a:p>
            <a:pPr algn="just"/>
            <a:r>
              <a:rPr lang="ru-RU" sz="2400" dirty="0"/>
              <a:t>• “</a:t>
            </a:r>
            <a:r>
              <a:rPr lang="ru-RU" sz="2400" dirty="0" err="1"/>
              <a:t>Виділення</a:t>
            </a:r>
            <a:r>
              <a:rPr lang="ru-RU" sz="2400" dirty="0"/>
              <a:t> </a:t>
            </a:r>
            <a:r>
              <a:rPr lang="ru-RU" sz="2400" dirty="0" err="1"/>
              <a:t>суттєвих</a:t>
            </a:r>
            <a:r>
              <a:rPr lang="ru-RU" sz="2400" dirty="0"/>
              <a:t> </a:t>
            </a:r>
            <a:r>
              <a:rPr lang="ru-RU" sz="2400" dirty="0" err="1"/>
              <a:t>ознак</a:t>
            </a:r>
            <a:r>
              <a:rPr lang="ru-RU" sz="2400" dirty="0"/>
              <a:t>” </a:t>
            </a:r>
          </a:p>
          <a:p>
            <a:pPr algn="just"/>
            <a:r>
              <a:rPr lang="ru-RU" sz="2400" dirty="0"/>
              <a:t>• </a:t>
            </a:r>
            <a:r>
              <a:rPr lang="ru-RU" sz="2400" dirty="0" err="1"/>
              <a:t>Субтест</a:t>
            </a:r>
            <a:r>
              <a:rPr lang="ru-RU" sz="2400" dirty="0"/>
              <a:t> “</a:t>
            </a:r>
            <a:r>
              <a:rPr lang="ru-RU" sz="2400" dirty="0" err="1"/>
              <a:t>Практичний</a:t>
            </a:r>
            <a:r>
              <a:rPr lang="ru-RU" sz="2400" dirty="0"/>
              <a:t> </a:t>
            </a:r>
            <a:r>
              <a:rPr lang="ru-RU" sz="2400" dirty="0" err="1"/>
              <a:t>аналіз</a:t>
            </a:r>
            <a:r>
              <a:rPr lang="ru-RU" sz="2400" dirty="0"/>
              <a:t>” (тест вербального </a:t>
            </a:r>
            <a:r>
              <a:rPr lang="ru-RU" sz="2400" dirty="0" err="1"/>
              <a:t>інтелекту</a:t>
            </a:r>
            <a:r>
              <a:rPr lang="ru-RU" sz="2400" dirty="0"/>
              <a:t> Й. </a:t>
            </a:r>
            <a:r>
              <a:rPr lang="ru-RU" sz="2400" dirty="0" err="1"/>
              <a:t>Ставело</a:t>
            </a:r>
            <a:r>
              <a:rPr lang="ru-RU" sz="2400" dirty="0"/>
              <a:t>) </a:t>
            </a:r>
          </a:p>
          <a:p>
            <a:pPr algn="just"/>
            <a:r>
              <a:rPr lang="ru-RU" sz="2400" dirty="0"/>
              <a:t>• </a:t>
            </a:r>
            <a:r>
              <a:rPr lang="ru-RU" sz="2400" dirty="0" err="1"/>
              <a:t>Субтест</a:t>
            </a:r>
            <a:r>
              <a:rPr lang="ru-RU" sz="2400" dirty="0"/>
              <a:t> “</a:t>
            </a:r>
            <a:r>
              <a:rPr lang="ru-RU" sz="2400" dirty="0" err="1"/>
              <a:t>Виключення</a:t>
            </a:r>
            <a:r>
              <a:rPr lang="ru-RU" sz="2400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35617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412776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ВСТАНОВЛЕННЯ СХОЖОГО/ ВІДМІННОГО</a:t>
            </a:r>
            <a:r>
              <a:rPr lang="ru-RU" sz="2800" dirty="0"/>
              <a:t>:</a:t>
            </a:r>
          </a:p>
          <a:p>
            <a:endParaRPr lang="ru-RU" sz="2800" dirty="0"/>
          </a:p>
          <a:p>
            <a:r>
              <a:rPr lang="ru-RU" sz="2800" dirty="0"/>
              <a:t>• ”Тест </a:t>
            </a:r>
            <a:r>
              <a:rPr lang="ru-RU" sz="2800" dirty="0" err="1"/>
              <a:t>шкільної</a:t>
            </a:r>
            <a:r>
              <a:rPr lang="ru-RU" sz="2800" dirty="0"/>
              <a:t> </a:t>
            </a:r>
            <a:r>
              <a:rPr lang="ru-RU" sz="2800" dirty="0" err="1"/>
              <a:t>зрілості</a:t>
            </a:r>
            <a:r>
              <a:rPr lang="ru-RU" sz="2800" dirty="0"/>
              <a:t>” (</a:t>
            </a:r>
            <a:r>
              <a:rPr lang="ru-RU" sz="2800" dirty="0" err="1"/>
              <a:t>вербальне</a:t>
            </a:r>
            <a:r>
              <a:rPr lang="ru-RU" sz="2800" dirty="0"/>
              <a:t> </a:t>
            </a:r>
            <a:r>
              <a:rPr lang="ru-RU" sz="2800" dirty="0" err="1"/>
              <a:t>мислення</a:t>
            </a:r>
            <a:r>
              <a:rPr lang="ru-RU" sz="2800" dirty="0"/>
              <a:t>).</a:t>
            </a:r>
          </a:p>
          <a:p>
            <a:r>
              <a:rPr lang="ru-RU" sz="2800" dirty="0"/>
              <a:t>• “</a:t>
            </a:r>
            <a:r>
              <a:rPr lang="ru-RU" sz="2800" dirty="0" err="1"/>
              <a:t>Прогресивні</a:t>
            </a:r>
            <a:r>
              <a:rPr lang="ru-RU" sz="2800" dirty="0"/>
              <a:t> </a:t>
            </a:r>
            <a:r>
              <a:rPr lang="ru-RU" sz="2800" dirty="0" err="1"/>
              <a:t>матриці</a:t>
            </a:r>
            <a:r>
              <a:rPr lang="ru-RU" sz="2800" dirty="0"/>
              <a:t> </a:t>
            </a:r>
            <a:r>
              <a:rPr lang="ru-RU" sz="2800" dirty="0" err="1"/>
              <a:t>Равена</a:t>
            </a:r>
            <a:r>
              <a:rPr lang="ru-RU" sz="2800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84428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546</TotalTime>
  <Words>575</Words>
  <Application>Microsoft Office PowerPoint</Application>
  <PresentationFormat>Экран (4:3)</PresentationFormat>
  <Paragraphs>92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Ион</vt:lpstr>
      <vt:lpstr>Слайд 1</vt:lpstr>
      <vt:lpstr>Не можна вимагати від дитини неможливого-до певного рівня і певного кола знань різні діти йдуть по-різному.                                    В.Сухомлинський</vt:lpstr>
      <vt:lpstr>Слайд 3</vt:lpstr>
      <vt:lpstr>Слайд 4</vt:lpstr>
      <vt:lpstr>Пріоритетні завдання в роботі практичного  психолога: </vt:lpstr>
      <vt:lpstr>Альтернативна та допоміжна  комуникація  Augmentative and Alternative Communication  МАКАТОН   PECS                    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Діагностична експрес-методика       Н.М.Стадненко * просторові уявлення  та зорове сприйняття * мисленнєві операції (аналіз, синтез, порівняння, узагальнення) *причинно-наслідкові звʼязки в наочно зображеній ситуації * навчуваність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Діагностичний інструментарій шкільного психолога для роботи з дітьми з особливими освітніми потребами</dc:title>
  <cp:lastModifiedBy>Admin</cp:lastModifiedBy>
  <cp:revision>33</cp:revision>
  <dcterms:modified xsi:type="dcterms:W3CDTF">2019-08-19T13:10:33Z</dcterms:modified>
</cp:coreProperties>
</file>