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305" r:id="rId10"/>
    <p:sldId id="306" r:id="rId11"/>
    <p:sldId id="308" r:id="rId12"/>
    <p:sldId id="310" r:id="rId13"/>
    <p:sldId id="311" r:id="rId14"/>
    <p:sldId id="312" r:id="rId15"/>
    <p:sldId id="313" r:id="rId16"/>
    <p:sldId id="314" r:id="rId17"/>
    <p:sldId id="315" r:id="rId18"/>
    <p:sldId id="316" r:id="rId19"/>
    <p:sldId id="317" r:id="rId20"/>
    <p:sldId id="318" r:id="rId21"/>
    <p:sldId id="319" r:id="rId22"/>
    <p:sldId id="320" r:id="rId23"/>
  </p:sldIdLst>
  <p:sldSz cx="12192000" cy="6858000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9783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03937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75004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866963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8495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024707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72254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333346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45908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84796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95679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831707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15402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6983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3479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8035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0824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D93E6AF-2707-4502-9C28-D28DBF88D31F}" type="datetimeFigureOut">
              <a:rPr lang="uk-UA" smtClean="0"/>
              <a:t>03.02.2020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C236051-264F-40E8-A77B-2EC9CBB3F3F3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0354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 підсумки І </a:t>
            </a:r>
            <a:r>
              <a:rPr lang="uk-UA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етапу Всеукраїнського конкурсу-захисту науково-дослідницьких робіт учнів-членів Малої академії наук України в 2019/2020 навчальному році </a:t>
            </a:r>
            <a: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Основ’янського</a:t>
            </a:r>
            <a:r>
              <a:rPr lang="uk-UA" sz="27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району м. Харкова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187031" y="5296149"/>
            <a:ext cx="2538805" cy="889498"/>
          </a:xfrm>
        </p:spPr>
        <p:txBody>
          <a:bodyPr>
            <a:normAutofit lnSpcReduction="10000"/>
          </a:bodyPr>
          <a:lstStyle/>
          <a:p>
            <a:pPr lvl="0" algn="l"/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Малікова І.М.,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b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методичного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центру  </a:t>
            </a:r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Управління </a:t>
            </a:r>
            <a:r>
              <a:rPr lang="uk-UA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es-ES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44692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010097"/>
              </p:ext>
            </p:extLst>
          </p:nvPr>
        </p:nvGraphicFramePr>
        <p:xfrm>
          <a:off x="1928450" y="1196496"/>
          <a:ext cx="9227820" cy="160299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328268660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1836276366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1272499135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295204382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4248523917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761971323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493738742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3809269062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2204495528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26889910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7901981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Бараницька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Єлизавета Олександрівна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370315719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484313" y="273166"/>
            <a:ext cx="6510372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904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kumimoji="0" lang="uk-UA" altLang="uk-UA" sz="18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філософії та суспільствознавства</a:t>
            </a:r>
            <a:r>
              <a:rPr kumimoji="0" lang="uk-UA" altLang="uk-UA" sz="1800" b="1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kumimoji="0" lang="uk-UA" altLang="uk-UA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kumimoji="0" lang="uk-UA" altLang="uk-UA" sz="1800" b="0" i="0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соціологія</a:t>
            </a:r>
            <a:endParaRPr kumimoji="0" lang="uk-UA" altLang="uk-UA" sz="1800" b="0" i="0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90488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alt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84313" y="3008012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 та суспільствознавство</a:t>
            </a:r>
            <a: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педагогіка</a:t>
            </a:r>
            <a:endParaRPr lang="uk-UA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7245869"/>
              </p:ext>
            </p:extLst>
          </p:nvPr>
        </p:nvGraphicFramePr>
        <p:xfrm>
          <a:off x="1928450" y="3832087"/>
          <a:ext cx="9227820" cy="2438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986958451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1320218814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748469863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423952496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1055772191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4159427224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120031883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2319708472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03350427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60937179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7874817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Власова Вероніка Євгенівна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41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література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065986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Варич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Карина Ашотівна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48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література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5267209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4405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8482" y="226423"/>
            <a:ext cx="4550729" cy="714103"/>
          </a:xfrm>
        </p:spPr>
        <p:txBody>
          <a:bodyPr>
            <a:noAutofit/>
          </a:bodyPr>
          <a:lstStyle/>
          <a:p>
            <a:pPr algn="l"/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історія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endParaRPr lang="uk-UA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6577192"/>
              </p:ext>
            </p:extLst>
          </p:nvPr>
        </p:nvGraphicFramePr>
        <p:xfrm>
          <a:off x="1658482" y="1028700"/>
          <a:ext cx="9227820" cy="23921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970555173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3284164822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791964149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649157997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179288172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1368692067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238724044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964052729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892568978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36790424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3856824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Світлична Дарина Сергіївна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48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4077681659"/>
                  </a:ext>
                </a:extLst>
              </a:tr>
              <a:tr h="12065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Скаковська Дар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 Леонідівна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ХГ № 12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47670240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15292" y="3663184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історії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історичне краєзнавство</a:t>
            </a:r>
            <a:endParaRPr lang="uk-UA" sz="20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2468363"/>
              </p:ext>
            </p:extLst>
          </p:nvPr>
        </p:nvGraphicFramePr>
        <p:xfrm>
          <a:off x="1658482" y="4297680"/>
          <a:ext cx="9227820" cy="2474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788161773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706260835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972403876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052638744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3873262480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4087513522"/>
                    </a:ext>
                  </a:extLst>
                </a:gridCol>
                <a:gridCol w="1194846">
                  <a:extLst>
                    <a:ext uri="{9D8B030D-6E8A-4147-A177-3AD203B41FA5}">
                      <a16:colId xmlns:a16="http://schemas.microsoft.com/office/drawing/2014/main" val="471923587"/>
                    </a:ext>
                  </a:extLst>
                </a:gridCol>
                <a:gridCol w="1236135">
                  <a:extLst>
                    <a:ext uri="{9D8B030D-6E8A-4147-A177-3AD203B41FA5}">
                      <a16:colId xmlns:a16="http://schemas.microsoft.com/office/drawing/2014/main" val="1463333979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4008180561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933435373"/>
                    </a:ext>
                  </a:extLst>
                </a:gridCol>
              </a:tblGrid>
              <a:tr h="108966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419017471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Тихоненко Аліса Вячеславівна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48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170039053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Тімофєєва Анна Олександрівна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ХГ № 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824548249"/>
                  </a:ext>
                </a:extLst>
              </a:tr>
              <a:tr h="41910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Пахуча Аріна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Андріївна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53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40324566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693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4278" y="119743"/>
            <a:ext cx="6484032" cy="960120"/>
          </a:xfrm>
        </p:spPr>
        <p:txBody>
          <a:bodyPr>
            <a:normAutofit/>
          </a:bodyPr>
          <a:lstStyle/>
          <a:p>
            <a:pPr algn="l"/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 про землю</a:t>
            </a:r>
            <a:r>
              <a:rPr lang="uk-UA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географія та ландшафтознавство</a:t>
            </a:r>
            <a:endParaRPr lang="uk-UA" sz="20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170559"/>
              </p:ext>
            </p:extLst>
          </p:nvPr>
        </p:nvGraphicFramePr>
        <p:xfrm>
          <a:off x="1667192" y="1079863"/>
          <a:ext cx="9227820" cy="19503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673745515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138525411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73752721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695330198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86790408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1117261591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116697497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435354113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611002152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5870120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(20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(33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(47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73279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Кривоносов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Богдан Олексіович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ХСШ №66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15,5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27586633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67192" y="3184213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 про землю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кліматологія та метеорологія</a:t>
            </a:r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9449506"/>
              </p:ext>
            </p:extLst>
          </p:nvPr>
        </p:nvGraphicFramePr>
        <p:xfrm>
          <a:off x="1667192" y="4164874"/>
          <a:ext cx="9227820" cy="14020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591857850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4039436270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849777165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525635775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3209215383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3631554794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3096128623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3601197307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077919923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5829581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Назва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навчального 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закладу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">
                          <a:effectLst/>
                        </a:rPr>
                        <a:t>Клас/</a:t>
                      </a:r>
                      <a:endParaRPr lang="uk-UA" sz="1000">
                        <a:effectLst/>
                      </a:endParaRPr>
                    </a:p>
                    <a:p>
                      <a:pPr algn="ctr"/>
                      <a:r>
                        <a:rPr lang="uk-UA" sz="8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Заочне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оцінювання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13665274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Сорочкін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Микола Олександрович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ХЗОШ №35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Географія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547520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44302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6588535" cy="655320"/>
          </a:xfrm>
        </p:spPr>
        <p:txBody>
          <a:bodyPr>
            <a:noAutofit/>
          </a:bodyPr>
          <a:lstStyle/>
          <a:p>
            <a:pPr algn="l"/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 про землю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кліматологія та метеорологія</a:t>
            </a:r>
            <a:r>
              <a:rPr lang="uk-UA" sz="2800" dirty="0"/>
              <a:t/>
            </a:r>
            <a:br>
              <a:rPr lang="uk-UA" sz="2800" dirty="0"/>
            </a:br>
            <a:endParaRPr lang="uk-UA" sz="28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273204"/>
              </p:ext>
            </p:extLst>
          </p:nvPr>
        </p:nvGraphicFramePr>
        <p:xfrm>
          <a:off x="1484311" y="1263831"/>
          <a:ext cx="9227820" cy="135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893164709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3037805040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859149644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790844873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185461875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1411809365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577796856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2788416406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412193108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8562804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">
                          <a:effectLst/>
                        </a:rPr>
                        <a:t>Клас/</a:t>
                      </a:r>
                      <a:endParaRPr lang="uk-UA" sz="1000">
                        <a:effectLst/>
                      </a:endParaRPr>
                    </a:p>
                    <a:p>
                      <a:pPr algn="ctr"/>
                      <a:r>
                        <a:rPr lang="uk-UA" sz="8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Заочне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оцінювання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448129804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Сорочкін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Микола Олександрович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ХЗОШ №35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Географія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992210054"/>
                  </a:ext>
                </a:extLst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1402080" y="2918175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 про Землю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Секція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гідрологія</a:t>
            </a:r>
            <a:endParaRPr lang="uk-UA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593712"/>
              </p:ext>
            </p:extLst>
          </p:nvPr>
        </p:nvGraphicFramePr>
        <p:xfrm>
          <a:off x="1484311" y="3919945"/>
          <a:ext cx="9227820" cy="135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95073674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795883855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703518661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2244609188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1265975460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158727933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197551024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789884652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640465561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19269629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">
                          <a:effectLst/>
                        </a:rPr>
                        <a:t>Клас/</a:t>
                      </a:r>
                      <a:endParaRPr lang="uk-UA" sz="1000">
                        <a:effectLst/>
                      </a:endParaRPr>
                    </a:p>
                    <a:p>
                      <a:pPr algn="ctr"/>
                      <a:r>
                        <a:rPr lang="uk-UA" sz="8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Заочне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оцінювання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726032404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Левченко Богдана Валентинівна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ХЗОШ №35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Географія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1594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32912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7259095" cy="768531"/>
          </a:xfrm>
        </p:spPr>
        <p:txBody>
          <a:bodyPr>
            <a:normAutofit/>
          </a:bodyPr>
          <a:lstStyle/>
          <a:p>
            <a:pPr algn="l"/>
            <a:r>
              <a:rPr lang="uk-UA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технічних наук</a:t>
            </a:r>
            <a:r>
              <a:rPr lang="uk-UA" sz="2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uk-UA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технологічні процеси та перспективні </a:t>
            </a:r>
            <a:r>
              <a:rPr lang="uk-UA" sz="22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технології</a:t>
            </a:r>
            <a:endParaRPr lang="uk-UA" dirty="0">
              <a:solidFill>
                <a:srgbClr val="0070C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66753961"/>
              </p:ext>
            </p:extLst>
          </p:nvPr>
        </p:nvGraphicFramePr>
        <p:xfrm>
          <a:off x="1484311" y="1566454"/>
          <a:ext cx="9227820" cy="12313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1669922255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307977378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446307938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2943202524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867925378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94260061"/>
                    </a:ext>
                  </a:extLst>
                </a:gridCol>
                <a:gridCol w="1555015">
                  <a:extLst>
                    <a:ext uri="{9D8B030D-6E8A-4147-A177-3AD203B41FA5}">
                      <a16:colId xmlns:a16="http://schemas.microsoft.com/office/drawing/2014/main" val="3120764766"/>
                    </a:ext>
                  </a:extLst>
                </a:gridCol>
                <a:gridCol w="875966">
                  <a:extLst>
                    <a:ext uri="{9D8B030D-6E8A-4147-A177-3AD203B41FA5}">
                      <a16:colId xmlns:a16="http://schemas.microsoft.com/office/drawing/2014/main" val="2128674498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550257845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27770755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">
                          <a:effectLst/>
                        </a:rPr>
                        <a:t>Клас/</a:t>
                      </a:r>
                      <a:endParaRPr lang="uk-UA" sz="1000">
                        <a:effectLst/>
                      </a:endParaRPr>
                    </a:p>
                    <a:p>
                      <a:pPr algn="ctr"/>
                      <a:r>
                        <a:rPr lang="uk-UA" sz="8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Заочне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оцінювання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7220222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Глотов Андрій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Олександрович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ХЗОШ №10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15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19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42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Фізика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>
                          <a:effectLst/>
                        </a:rPr>
                        <a:t>76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kern="150" dirty="0">
                          <a:effectLst/>
                        </a:rPr>
                        <a:t>ІІІ</a:t>
                      </a:r>
                      <a:endParaRPr lang="uk-UA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560338105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02080" y="3003955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комп’ютерних наук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endParaRPr lang="uk-UA" b="1" dirty="0" smtClean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Секція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технології програмування</a:t>
            </a:r>
            <a:endParaRPr lang="uk-UA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062676"/>
              </p:ext>
            </p:extLst>
          </p:nvPr>
        </p:nvGraphicFramePr>
        <p:xfrm>
          <a:off x="1484311" y="3867694"/>
          <a:ext cx="9227820" cy="135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143590613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818304066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758982257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323906987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3658385515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308753104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122423008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3706017576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49959708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27005737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">
                          <a:effectLst/>
                        </a:rPr>
                        <a:t>Клас/</a:t>
                      </a:r>
                      <a:endParaRPr lang="uk-UA" sz="1000">
                        <a:effectLst/>
                      </a:endParaRPr>
                    </a:p>
                    <a:p>
                      <a:pPr algn="ctr"/>
                      <a:r>
                        <a:rPr lang="uk-UA" sz="8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І тур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Заочне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оцінювання</a:t>
                      </a:r>
                      <a:endParaRPr lang="uk-UA" sz="10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 dirty="0">
                          <a:effectLst/>
                        </a:rPr>
                        <a:t>(20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625480074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Мальцева Уляна Володимирівна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ХГ №34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12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Математика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75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07948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80798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873034"/>
          </a:xfrm>
        </p:spPr>
        <p:txBody>
          <a:bodyPr>
            <a:normAutofit/>
          </a:bodyPr>
          <a:lstStyle/>
          <a:p>
            <a:pPr algn="l"/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комп’ютерних наук</a:t>
            </a:r>
            <a:r>
              <a:rPr lang="uk-UA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інформаційні системи, бази даних та системи штучного інтелекту</a:t>
            </a:r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025172"/>
              </p:ext>
            </p:extLst>
          </p:nvPr>
        </p:nvGraphicFramePr>
        <p:xfrm>
          <a:off x="1484311" y="1647009"/>
          <a:ext cx="9227820" cy="1353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717698158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442049675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1509440181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2187754472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3787951930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3205782746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3676504385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4169627306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2718630533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77096643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800">
                          <a:effectLst/>
                        </a:rPr>
                        <a:t>Клас/</a:t>
                      </a:r>
                      <a:endParaRPr lang="uk-UA" sz="1000">
                        <a:effectLst/>
                      </a:endParaRPr>
                    </a:p>
                    <a:p>
                      <a:pPr algn="ctr"/>
                      <a:r>
                        <a:rPr lang="uk-UA" sz="8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Заочне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оцінювання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8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47358903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Попова Анна Олександрівна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ХЗОШ №35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43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Математика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</a:rPr>
                        <a:t>86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</a:rPr>
                        <a:t>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99549398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484311" y="3160709"/>
            <a:ext cx="6788832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комп’ютерних наук</a:t>
            </a:r>
            <a:r>
              <a:rPr lang="uk-UA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</a:t>
            </a:r>
            <a:r>
              <a:rPr lang="uk-UA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</a:t>
            </a:r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Секція: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мультимедійні системи, навчальні та ігрові програми</a:t>
            </a:r>
            <a:endParaRPr lang="uk-UA" sz="16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9823265"/>
              </p:ext>
            </p:extLst>
          </p:nvPr>
        </p:nvGraphicFramePr>
        <p:xfrm>
          <a:off x="1592376" y="4053840"/>
          <a:ext cx="9227820" cy="16085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1345944312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1935440189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972333048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833519748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265796778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630714304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365554544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120370778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005309942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2341157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>
                          <a:effectLst/>
                        </a:rPr>
                        <a:t>Клас/</a:t>
                      </a:r>
                      <a:endParaRPr lang="uk-UA" sz="1000">
                        <a:effectLst/>
                      </a:endParaRPr>
                    </a:p>
                    <a:p>
                      <a:pPr algn="ctr"/>
                      <a:r>
                        <a:rPr lang="uk-UA" sz="9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Заочне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оцінювання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115913642"/>
                  </a:ext>
                </a:extLst>
              </a:tr>
              <a:tr h="17970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Синельніков Олександр Олександрович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ХГ №12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Математика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86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964056995"/>
                  </a:ext>
                </a:extLst>
              </a:tr>
              <a:tr h="16700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Макєєв Кирил Костянтинович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ХГ №12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42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Математика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75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dirty="0">
                          <a:effectLst/>
                        </a:rPr>
                        <a:t>ІІІ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635895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31884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9442" y="178097"/>
            <a:ext cx="4550729" cy="942703"/>
          </a:xfrm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1265897"/>
              </p:ext>
            </p:extLst>
          </p:nvPr>
        </p:nvGraphicFramePr>
        <p:xfrm>
          <a:off x="1557542" y="1120800"/>
          <a:ext cx="9227820" cy="18094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692025816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3168308909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533172291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521862889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903907641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4233642592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3691964575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125498535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101258752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3867991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900" dirty="0">
                          <a:effectLst/>
                        </a:rPr>
                        <a:t>Клас/</a:t>
                      </a:r>
                      <a:endParaRPr lang="uk-UA" sz="1000" dirty="0">
                        <a:effectLst/>
                      </a:endParaRPr>
                    </a:p>
                    <a:p>
                      <a:pPr algn="ctr"/>
                      <a:r>
                        <a:rPr lang="uk-UA" sz="900" dirty="0">
                          <a:effectLst/>
                        </a:rPr>
                        <a:t>курс</a:t>
                      </a:r>
                      <a:endParaRPr lang="uk-UA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Заочне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оцінювання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Контрольна робота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Захист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науково-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дослідницької роботи</a:t>
                      </a:r>
                      <a:endParaRPr lang="uk-UA" sz="10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4105779090"/>
                  </a:ext>
                </a:extLst>
              </a:tr>
              <a:tr h="1771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Коваленко Дмитро Ігорович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ХЗОШ  №10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11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19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23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42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84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ІІ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12415884"/>
                  </a:ext>
                </a:extLst>
              </a:tr>
              <a:tr h="3365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Давиденко Дарина Анатоліївна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ХЗОШ №48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18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26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40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84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ІІ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04298179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Котляр Дарина</a:t>
                      </a:r>
                      <a:endParaRPr lang="uk-UA" sz="1200" kern="15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Сергіївна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ХЗОШ №48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11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20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47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>
                          <a:effectLst/>
                        </a:rPr>
                        <a:t>76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900" kern="150" dirty="0">
                          <a:effectLst/>
                        </a:rPr>
                        <a:t>ІІІ</a:t>
                      </a:r>
                      <a:endParaRPr lang="uk-UA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552967649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28502" y="3035633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математики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       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Секція: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прикладна математика</a:t>
            </a:r>
            <a:endParaRPr lang="uk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668356"/>
              </p:ext>
            </p:extLst>
          </p:nvPr>
        </p:nvGraphicFramePr>
        <p:xfrm>
          <a:off x="1628502" y="3778703"/>
          <a:ext cx="9227820" cy="221043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149462127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4248739643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2645288829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039673073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053015980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3358777666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68180290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71653683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206501291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62720782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 тур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(33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535198532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Русіна Олександра Андріївна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ХЗОШ №35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47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94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І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778679261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Применко Анастасія Олексіївна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ХЗОШ №35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40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84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ІІ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317060585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Ніколаєнко Юлія Тимофіївна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ХЗОШ №48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47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77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 dirty="0">
                          <a:effectLst/>
                        </a:rPr>
                        <a:t>ІІІ</a:t>
                      </a:r>
                      <a:endParaRPr lang="uk-UA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8638235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72016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7192" y="182879"/>
            <a:ext cx="4707483" cy="1010195"/>
          </a:xfrm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математики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</a:t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математичне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297241"/>
              </p:ext>
            </p:extLst>
          </p:nvPr>
        </p:nvGraphicFramePr>
        <p:xfrm>
          <a:off x="1667192" y="1193074"/>
          <a:ext cx="9227820" cy="177768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230646569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462805121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604250796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149857015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4004142325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4189381612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698016681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755760725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4085371263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24312066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4191159207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Борисова Аліса Василівна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ХЗОШ №10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11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28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47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95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І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38706749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Головіна Катерина Вікторівна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ХЗОШ №10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11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41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Математика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81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 dirty="0">
                          <a:effectLst/>
                        </a:rPr>
                        <a:t>ІІ</a:t>
                      </a:r>
                      <a:endParaRPr lang="uk-UA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762231674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212567" y="-213496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602377" y="3221670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фізики та астрономії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</a:t>
            </a:r>
            <a:r>
              <a:rPr lang="uk-UA" sz="20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Секція</a:t>
            </a:r>
            <a:r>
              <a:rPr lang="uk-UA" sz="2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теоретична фізика</a:t>
            </a:r>
            <a:endParaRPr lang="uk-UA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5543584"/>
              </p:ext>
            </p:extLst>
          </p:nvPr>
        </p:nvGraphicFramePr>
        <p:xfrm>
          <a:off x="1667192" y="4105275"/>
          <a:ext cx="9227820" cy="1475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125977854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4011687402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2584874024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2501564727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3870410758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617009417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1408567697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770247047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739272288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8277404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337842574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Сліпченко Олександра</a:t>
                      </a:r>
                      <a:endParaRPr lang="uk-UA" sz="1200" kern="15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В’ячеславівна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ХЗОШ №7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11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21,5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42,5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Фізика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75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 dirty="0">
                          <a:effectLst/>
                        </a:rPr>
                        <a:t>ІІІ</a:t>
                      </a:r>
                      <a:endParaRPr lang="uk-UA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9358419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116142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5848306" cy="759823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 та аграрних наук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екології</a:t>
            </a:r>
            <a:endParaRPr lang="uk-UA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6650127"/>
              </p:ext>
            </p:extLst>
          </p:nvPr>
        </p:nvGraphicFramePr>
        <p:xfrm>
          <a:off x="1484312" y="1445623"/>
          <a:ext cx="9227820" cy="1842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413661397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704842783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4150343223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2295986670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1382215173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589404216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3518176117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597173983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914165529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2694629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813183239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Бухун Іван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Андрійович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ХСШ №66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02455769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Панфілова Анна Дмитрівна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№53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74678957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558834" y="3665807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екології та аграрних наук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Секція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селекція та генетика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7325900"/>
              </p:ext>
            </p:extLst>
          </p:nvPr>
        </p:nvGraphicFramePr>
        <p:xfrm>
          <a:off x="1558834" y="4522061"/>
          <a:ext cx="9227820" cy="141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891506333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713437675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2383744140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70436702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32586255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3255811880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3186095899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644467507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433973210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260971847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599819229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Коваленко Дмитро Ігорович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441959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91927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2025" y="267788"/>
            <a:ext cx="5369335" cy="768531"/>
          </a:xfrm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фізики та астрономії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Секція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експериментальна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фізика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6346691"/>
              </p:ext>
            </p:extLst>
          </p:nvPr>
        </p:nvGraphicFramePr>
        <p:xfrm>
          <a:off x="1702025" y="1168037"/>
          <a:ext cx="9227820" cy="1475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462865980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4013580939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318380320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551528324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4253744831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4199775800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585668156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784280614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238215623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5671336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39128253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Лобасенко Олександра</a:t>
                      </a:r>
                      <a:endParaRPr lang="uk-UA" sz="1200" kern="15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Вадимівна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ХЗОШ №7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9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14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21,5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40,5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Фізика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>
                          <a:effectLst/>
                        </a:rPr>
                        <a:t>76</a:t>
                      </a:r>
                      <a:endParaRPr lang="uk-UA" sz="1200" kern="15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kern="150" dirty="0">
                          <a:effectLst/>
                        </a:rPr>
                        <a:t>ІІІ</a:t>
                      </a:r>
                      <a:endParaRPr lang="uk-UA" sz="1200" kern="15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42004631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-177734" y="-22990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6" name="Прямоугольник 5"/>
          <p:cNvSpPr/>
          <p:nvPr/>
        </p:nvSpPr>
        <p:spPr>
          <a:xfrm>
            <a:off x="1702025" y="2774861"/>
            <a:ext cx="6096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хімії та біології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                                     Секція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біологія людини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4105804"/>
              </p:ext>
            </p:extLst>
          </p:nvPr>
        </p:nvGraphicFramePr>
        <p:xfrm>
          <a:off x="1702025" y="3564118"/>
          <a:ext cx="9227820" cy="141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886200427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542353946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2309427956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194127274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952400607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188719940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988830361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2883359906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2327554062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281245225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369875748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Первушкіна Каміла Ігорівна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7395719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8242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94331" y="421341"/>
            <a:ext cx="5522257" cy="1640542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1" dirty="0">
                <a:solidFill>
                  <a:srgbClr val="0070C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літературознавства, фольклористика та </a:t>
            </a:r>
            <a:r>
              <a:rPr lang="ru-RU" sz="2200" b="1" dirty="0" smtClean="0">
                <a:solidFill>
                  <a:srgbClr val="0070C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anose="02020603050405020304" pitchFamily="18" charset="0"/>
              </a:rPr>
              <a:t>мистецтвознавства</a:t>
            </a:r>
            <a:br>
              <a:rPr lang="ru-RU" sz="2200" b="1" dirty="0" smtClean="0">
                <a:solidFill>
                  <a:srgbClr val="0070C0"/>
                </a:solidFill>
                <a:latin typeface="Microsoft JhengHei UI Light" panose="020B0304030504040204" pitchFamily="34" charset="-120"/>
                <a:ea typeface="Microsoft JhengHei UI Light" panose="020B0304030504040204" pitchFamily="34" charset="-120"/>
                <a:cs typeface="Times New Roman" panose="02020603050405020304" pitchFamily="18" charset="0"/>
              </a:rPr>
            </a:b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</a:t>
            </a:r>
            <a:r>
              <a:rPr lang="ru-RU" sz="2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>
                <a:solidFill>
                  <a:srgbClr val="0070C0"/>
                </a:solidFill>
                <a:latin typeface="Source Code Pro Light" panose="020B0409030403020204" pitchFamily="49" charset="0"/>
                <a:ea typeface="Source Code Pro Light" panose="020B0409030403020204" pitchFamily="49" charset="0"/>
                <a:cs typeface="Times New Roman" panose="02020603050405020304" pitchFamily="18" charset="0"/>
              </a:rPr>
              <a:t>українська література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624765"/>
              </p:ext>
            </p:extLst>
          </p:nvPr>
        </p:nvGraphicFramePr>
        <p:xfrm>
          <a:off x="1519602" y="2187386"/>
          <a:ext cx="10373201" cy="37836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3873">
                  <a:extLst>
                    <a:ext uri="{9D8B030D-6E8A-4147-A177-3AD203B41FA5}">
                      <a16:colId xmlns:a16="http://schemas.microsoft.com/office/drawing/2014/main" val="3202145506"/>
                    </a:ext>
                  </a:extLst>
                </a:gridCol>
                <a:gridCol w="1416439">
                  <a:extLst>
                    <a:ext uri="{9D8B030D-6E8A-4147-A177-3AD203B41FA5}">
                      <a16:colId xmlns:a16="http://schemas.microsoft.com/office/drawing/2014/main" val="2087144561"/>
                    </a:ext>
                  </a:extLst>
                </a:gridCol>
                <a:gridCol w="1321942">
                  <a:extLst>
                    <a:ext uri="{9D8B030D-6E8A-4147-A177-3AD203B41FA5}">
                      <a16:colId xmlns:a16="http://schemas.microsoft.com/office/drawing/2014/main" val="2356433989"/>
                    </a:ext>
                  </a:extLst>
                </a:gridCol>
                <a:gridCol w="623025">
                  <a:extLst>
                    <a:ext uri="{9D8B030D-6E8A-4147-A177-3AD203B41FA5}">
                      <a16:colId xmlns:a16="http://schemas.microsoft.com/office/drawing/2014/main" val="3045503621"/>
                    </a:ext>
                  </a:extLst>
                </a:gridCol>
                <a:gridCol w="917270">
                  <a:extLst>
                    <a:ext uri="{9D8B030D-6E8A-4147-A177-3AD203B41FA5}">
                      <a16:colId xmlns:a16="http://schemas.microsoft.com/office/drawing/2014/main" val="2664375009"/>
                    </a:ext>
                  </a:extLst>
                </a:gridCol>
                <a:gridCol w="1120708">
                  <a:extLst>
                    <a:ext uri="{9D8B030D-6E8A-4147-A177-3AD203B41FA5}">
                      <a16:colId xmlns:a16="http://schemas.microsoft.com/office/drawing/2014/main" val="2320322947"/>
                    </a:ext>
                  </a:extLst>
                </a:gridCol>
                <a:gridCol w="1121427">
                  <a:extLst>
                    <a:ext uri="{9D8B030D-6E8A-4147-A177-3AD203B41FA5}">
                      <a16:colId xmlns:a16="http://schemas.microsoft.com/office/drawing/2014/main" val="3406450111"/>
                    </a:ext>
                  </a:extLst>
                </a:gridCol>
                <a:gridCol w="1409996">
                  <a:extLst>
                    <a:ext uri="{9D8B030D-6E8A-4147-A177-3AD203B41FA5}">
                      <a16:colId xmlns:a16="http://schemas.microsoft.com/office/drawing/2014/main" val="3171300625"/>
                    </a:ext>
                  </a:extLst>
                </a:gridCol>
                <a:gridCol w="1239016">
                  <a:extLst>
                    <a:ext uri="{9D8B030D-6E8A-4147-A177-3AD203B41FA5}">
                      <a16:colId xmlns:a16="http://schemas.microsoft.com/office/drawing/2014/main" val="636137417"/>
                    </a:ext>
                  </a:extLst>
                </a:gridCol>
                <a:gridCol w="819505">
                  <a:extLst>
                    <a:ext uri="{9D8B030D-6E8A-4147-A177-3AD203B41FA5}">
                      <a16:colId xmlns:a16="http://schemas.microsoft.com/office/drawing/2014/main" val="1555523047"/>
                    </a:ext>
                  </a:extLst>
                </a:gridCol>
              </a:tblGrid>
              <a:tr h="172659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715427996"/>
                  </a:ext>
                </a:extLst>
              </a:tr>
              <a:tr h="68550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Ткаченко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 Миколаївна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ХГ №34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386180443"/>
                  </a:ext>
                </a:extLst>
              </a:tr>
              <a:tr h="68550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Савицька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Карина Сергіївна</a:t>
                      </a:r>
                      <a:endParaRPr lang="uk-UA" sz="14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№35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887887645"/>
                  </a:ext>
                </a:extLst>
              </a:tr>
              <a:tr h="68550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Трач Вікторія Володимирівна</a:t>
                      </a:r>
                      <a:endParaRPr lang="uk-UA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ХГ №12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78175879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63903" y="145956"/>
            <a:ext cx="2628900" cy="1743075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4423" y="-875236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056229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45568" y="145869"/>
            <a:ext cx="4733609" cy="881742"/>
          </a:xfrm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хімії та біології  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зоологія,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ботаніка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1875783"/>
              </p:ext>
            </p:extLst>
          </p:nvPr>
        </p:nvGraphicFramePr>
        <p:xfrm>
          <a:off x="1588814" y="1150893"/>
          <a:ext cx="9227820" cy="18427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1395517031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3634077644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751981760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259158996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1627024922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4252113788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962145907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3411399226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404826674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212220478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 тур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(33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810965991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Слєта Вікторія Максимівна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895444479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Расько Карина Олександрівна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№41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19,5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17,5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26823238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865925" y="3267418"/>
            <a:ext cx="39919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хімії та біології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Секція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медицина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244569"/>
              </p:ext>
            </p:extLst>
          </p:nvPr>
        </p:nvGraphicFramePr>
        <p:xfrm>
          <a:off x="1588814" y="4130033"/>
          <a:ext cx="9227820" cy="1475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1983825601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1901638463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1412756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91478111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160115338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1657939628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867483144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2781943746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970229815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14464518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579034229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Свобода Аліна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Сергіївна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18,5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82,5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7245336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32119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03600" y="276498"/>
            <a:ext cx="4690066" cy="812074"/>
          </a:xfrm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хімії та біології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Секція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валеологія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8395497"/>
              </p:ext>
            </p:extLst>
          </p:nvPr>
        </p:nvGraphicFramePr>
        <p:xfrm>
          <a:off x="1714296" y="1088572"/>
          <a:ext cx="9227820" cy="21453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393286719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581551805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470127616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244389011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4131519538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28106976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876700481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3493834877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2615877426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00063973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865960269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Білецька Майя  Вячеславівна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ХГ №12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802750765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Тарабан Катерина  Євгеніївна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481965562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Карімова Лоліта Віталіївна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901780370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714296" y="3406755"/>
            <a:ext cx="3991927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хімії та біології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Секція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психологія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55703"/>
              </p:ext>
            </p:extLst>
          </p:nvPr>
        </p:nvGraphicFramePr>
        <p:xfrm>
          <a:off x="1803600" y="4133905"/>
          <a:ext cx="9227820" cy="22755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3769432805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646347983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240054523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971889761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087981570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815424270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3316838401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754987873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355947061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383401352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606700406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Зионг Тхі Тхао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ХГ №12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70014607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Петрухнов Дмитро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Ігорович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№120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991962440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Добарська Вероніка Віталіївна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75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1277074039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803441" y="4133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832401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53252" y="227982"/>
            <a:ext cx="4871665" cy="900953"/>
          </a:xfrm>
        </p:spPr>
        <p:txBody>
          <a:bodyPr>
            <a:normAutofit/>
          </a:bodyPr>
          <a:lstStyle/>
          <a:p>
            <a:pPr algn="l"/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хімії та біології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Секція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uk-UA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хімія</a:t>
            </a: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4082498"/>
              </p:ext>
            </p:extLst>
          </p:nvPr>
        </p:nvGraphicFramePr>
        <p:xfrm>
          <a:off x="1673571" y="1248335"/>
          <a:ext cx="9227820" cy="19078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448457873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3232802654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942507506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889155062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2711821140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1592773799"/>
                    </a:ext>
                  </a:extLst>
                </a:gridCol>
                <a:gridCol w="1285047">
                  <a:extLst>
                    <a:ext uri="{9D8B030D-6E8A-4147-A177-3AD203B41FA5}">
                      <a16:colId xmlns:a16="http://schemas.microsoft.com/office/drawing/2014/main" val="711336486"/>
                    </a:ext>
                  </a:extLst>
                </a:gridCol>
                <a:gridCol w="1145934">
                  <a:extLst>
                    <a:ext uri="{9D8B030D-6E8A-4147-A177-3AD203B41FA5}">
                      <a16:colId xmlns:a16="http://schemas.microsoft.com/office/drawing/2014/main" val="362045825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932035390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26811016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Назва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навчального </a:t>
                      </a:r>
                      <a:endParaRPr lang="uk-UA" sz="1200" dirty="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закладу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081833501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Кузнєцова Євгенія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Ігорівна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ХГ №12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Хімія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90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353559445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Карімова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Лоліта Віталіївна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Хімія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746651950"/>
                  </a:ext>
                </a:extLst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547906" y="1678641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>
          <a:xfrm>
            <a:off x="1673570" y="3474730"/>
            <a:ext cx="7318029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екології та аграрних наук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uk-UA" b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800"/>
              </a:lnSpc>
            </a:pPr>
            <a:r>
              <a:rPr lang="uk-UA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Секція</a:t>
            </a:r>
            <a:r>
              <a:rPr lang="uk-UA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uk-UA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охорони довкілля та раціональне природокористування</a:t>
            </a:r>
            <a:endParaRPr lang="uk-UA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5329291"/>
              </p:ext>
            </p:extLst>
          </p:nvPr>
        </p:nvGraphicFramePr>
        <p:xfrm>
          <a:off x="1673570" y="4347264"/>
          <a:ext cx="9227820" cy="14100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4141662970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2998704325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1692882334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1715725940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160585372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258483327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3193051523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274097750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1140036923"/>
                    </a:ext>
                  </a:extLst>
                </a:gridCol>
                <a:gridCol w="540571">
                  <a:extLst>
                    <a:ext uri="{9D8B030D-6E8A-4147-A177-3AD203B41FA5}">
                      <a16:colId xmlns:a16="http://schemas.microsoft.com/office/drawing/2014/main" val="138306191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Прізвище, ім’я,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по батькові учня (студента)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Назва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навчального 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000">
                          <a:effectLst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000">
                          <a:effectLst/>
                        </a:rPr>
                        <a:t>курс</a:t>
                      </a:r>
                      <a:endParaRPr lang="uk-UA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(20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(33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ІІІ тур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(47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Загальна кількість балів</a:t>
                      </a:r>
                      <a:endParaRPr lang="uk-UA" sz="1200">
                        <a:effectLst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58359104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Світлична Дарина Сергіївна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ХЗОШ №48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47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Біологія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</a:rPr>
                        <a:t>88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</a:rPr>
                        <a:t>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5123787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785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56029" y="291354"/>
            <a:ext cx="5678490" cy="1474694"/>
          </a:xfrm>
        </p:spPr>
        <p:txBody>
          <a:bodyPr/>
          <a:lstStyle/>
          <a:p>
            <a:pPr algn="l">
              <a:lnSpc>
                <a:spcPts val="1800"/>
              </a:lnSpc>
              <a:spcAft>
                <a:spcPts val="0"/>
              </a:spcAft>
            </a:pP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Наукове відділення: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літературознавства, фольклористика та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мистецтвознавства</a:t>
            </a:r>
            <a:b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Секція: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зарубіжна література</a:t>
            </a:r>
            <a:endParaRPr lang="uk-UA" sz="20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449120"/>
              </p:ext>
            </p:extLst>
          </p:nvPr>
        </p:nvGraphicFramePr>
        <p:xfrm>
          <a:off x="1556030" y="2567043"/>
          <a:ext cx="9856043" cy="3489960"/>
        </p:xfrm>
        <a:graphic>
          <a:graphicData uri="http://schemas.openxmlformats.org/drawingml/2006/table">
            <a:tbl>
              <a:tblPr firstRow="1" firstCol="1" bandRow="1"/>
              <a:tblGrid>
                <a:gridCol w="524977">
                  <a:extLst>
                    <a:ext uri="{9D8B030D-6E8A-4147-A177-3AD203B41FA5}">
                      <a16:colId xmlns:a16="http://schemas.microsoft.com/office/drawing/2014/main" val="4169168172"/>
                    </a:ext>
                  </a:extLst>
                </a:gridCol>
                <a:gridCol w="1637826">
                  <a:extLst>
                    <a:ext uri="{9D8B030D-6E8A-4147-A177-3AD203B41FA5}">
                      <a16:colId xmlns:a16="http://schemas.microsoft.com/office/drawing/2014/main" val="722441285"/>
                    </a:ext>
                  </a:extLst>
                </a:gridCol>
                <a:gridCol w="876990">
                  <a:extLst>
                    <a:ext uri="{9D8B030D-6E8A-4147-A177-3AD203B41FA5}">
                      <a16:colId xmlns:a16="http://schemas.microsoft.com/office/drawing/2014/main" val="104612173"/>
                    </a:ext>
                  </a:extLst>
                </a:gridCol>
                <a:gridCol w="640315">
                  <a:extLst>
                    <a:ext uri="{9D8B030D-6E8A-4147-A177-3AD203B41FA5}">
                      <a16:colId xmlns:a16="http://schemas.microsoft.com/office/drawing/2014/main" val="2879187996"/>
                    </a:ext>
                  </a:extLst>
                </a:gridCol>
                <a:gridCol w="854717">
                  <a:extLst>
                    <a:ext uri="{9D8B030D-6E8A-4147-A177-3AD203B41FA5}">
                      <a16:colId xmlns:a16="http://schemas.microsoft.com/office/drawing/2014/main" val="233034778"/>
                    </a:ext>
                  </a:extLst>
                </a:gridCol>
                <a:gridCol w="1189131">
                  <a:extLst>
                    <a:ext uri="{9D8B030D-6E8A-4147-A177-3AD203B41FA5}">
                      <a16:colId xmlns:a16="http://schemas.microsoft.com/office/drawing/2014/main" val="1445291150"/>
                    </a:ext>
                  </a:extLst>
                </a:gridCol>
                <a:gridCol w="1253174">
                  <a:extLst>
                    <a:ext uri="{9D8B030D-6E8A-4147-A177-3AD203B41FA5}">
                      <a16:colId xmlns:a16="http://schemas.microsoft.com/office/drawing/2014/main" val="2476564285"/>
                    </a:ext>
                  </a:extLst>
                </a:gridCol>
                <a:gridCol w="1143099">
                  <a:extLst>
                    <a:ext uri="{9D8B030D-6E8A-4147-A177-3AD203B41FA5}">
                      <a16:colId xmlns:a16="http://schemas.microsoft.com/office/drawing/2014/main" val="2079452950"/>
                    </a:ext>
                  </a:extLst>
                </a:gridCol>
                <a:gridCol w="1007620">
                  <a:extLst>
                    <a:ext uri="{9D8B030D-6E8A-4147-A177-3AD203B41FA5}">
                      <a16:colId xmlns:a16="http://schemas.microsoft.com/office/drawing/2014/main" val="2671096948"/>
                    </a:ext>
                  </a:extLst>
                </a:gridCol>
                <a:gridCol w="728194">
                  <a:extLst>
                    <a:ext uri="{9D8B030D-6E8A-4147-A177-3AD203B41FA5}">
                      <a16:colId xmlns:a16="http://schemas.microsoft.com/office/drawing/2014/main" val="1531067164"/>
                    </a:ext>
                  </a:extLst>
                </a:gridCol>
              </a:tblGrid>
              <a:tr h="132940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ЗЗСО</a:t>
                      </a:r>
                      <a:endParaRPr lang="uk-UA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дисципліна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3008978"/>
                  </a:ext>
                </a:extLst>
              </a:tr>
              <a:tr h="53894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Байдалова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Діна Олегівна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№35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20,75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79,75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5463704"/>
                  </a:ext>
                </a:extLst>
              </a:tr>
              <a:tr h="53894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Богаєнко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Марія Геннадіївна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№53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64,5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028177"/>
                  </a:ext>
                </a:extLst>
              </a:tr>
              <a:tr h="538948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Поліщук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Валерія Олександрівна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№53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3318136"/>
                  </a:ext>
                </a:extLst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9898" y="29135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0611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5750206" cy="1232647"/>
          </a:xfrm>
        </p:spPr>
        <p:txBody>
          <a:bodyPr>
            <a:normAutofit fontScale="90000"/>
          </a:bodyPr>
          <a:lstStyle/>
          <a:p>
            <a:pPr algn="l"/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</a:t>
            </a: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відділення: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літературознавства, фольклористика та мистецтвознавства</a:t>
            </a:r>
            <a:b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ru-RU" sz="2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фольклористика 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1310941"/>
              </p:ext>
            </p:extLst>
          </p:nvPr>
        </p:nvGraphicFramePr>
        <p:xfrm>
          <a:off x="1810869" y="2791161"/>
          <a:ext cx="9120105" cy="2209800"/>
        </p:xfrm>
        <a:graphic>
          <a:graphicData uri="http://schemas.openxmlformats.org/drawingml/2006/table">
            <a:tbl>
              <a:tblPr firstRow="1" firstCol="1" bandRow="1"/>
              <a:tblGrid>
                <a:gridCol w="510990">
                  <a:extLst>
                    <a:ext uri="{9D8B030D-6E8A-4147-A177-3AD203B41FA5}">
                      <a16:colId xmlns:a16="http://schemas.microsoft.com/office/drawing/2014/main" val="2854276087"/>
                    </a:ext>
                  </a:extLst>
                </a:gridCol>
                <a:gridCol w="1313813">
                  <a:extLst>
                    <a:ext uri="{9D8B030D-6E8A-4147-A177-3AD203B41FA5}">
                      <a16:colId xmlns:a16="http://schemas.microsoft.com/office/drawing/2014/main" val="4213881001"/>
                    </a:ext>
                  </a:extLst>
                </a:gridCol>
                <a:gridCol w="1200031">
                  <a:extLst>
                    <a:ext uri="{9D8B030D-6E8A-4147-A177-3AD203B41FA5}">
                      <a16:colId xmlns:a16="http://schemas.microsoft.com/office/drawing/2014/main" val="3434315558"/>
                    </a:ext>
                  </a:extLst>
                </a:gridCol>
                <a:gridCol w="587944">
                  <a:extLst>
                    <a:ext uri="{9D8B030D-6E8A-4147-A177-3AD203B41FA5}">
                      <a16:colId xmlns:a16="http://schemas.microsoft.com/office/drawing/2014/main" val="3232633639"/>
                    </a:ext>
                  </a:extLst>
                </a:gridCol>
                <a:gridCol w="797760">
                  <a:extLst>
                    <a:ext uri="{9D8B030D-6E8A-4147-A177-3AD203B41FA5}">
                      <a16:colId xmlns:a16="http://schemas.microsoft.com/office/drawing/2014/main" val="3732380188"/>
                    </a:ext>
                  </a:extLst>
                </a:gridCol>
                <a:gridCol w="923150">
                  <a:extLst>
                    <a:ext uri="{9D8B030D-6E8A-4147-A177-3AD203B41FA5}">
                      <a16:colId xmlns:a16="http://schemas.microsoft.com/office/drawing/2014/main" val="594569097"/>
                    </a:ext>
                  </a:extLst>
                </a:gridCol>
                <a:gridCol w="1016313">
                  <a:extLst>
                    <a:ext uri="{9D8B030D-6E8A-4147-A177-3AD203B41FA5}">
                      <a16:colId xmlns:a16="http://schemas.microsoft.com/office/drawing/2014/main" val="2902507379"/>
                    </a:ext>
                  </a:extLst>
                </a:gridCol>
                <a:gridCol w="1126565">
                  <a:extLst>
                    <a:ext uri="{9D8B030D-6E8A-4147-A177-3AD203B41FA5}">
                      <a16:colId xmlns:a16="http://schemas.microsoft.com/office/drawing/2014/main" val="2358142641"/>
                    </a:ext>
                  </a:extLst>
                </a:gridCol>
                <a:gridCol w="923365">
                  <a:extLst>
                    <a:ext uri="{9D8B030D-6E8A-4147-A177-3AD203B41FA5}">
                      <a16:colId xmlns:a16="http://schemas.microsoft.com/office/drawing/2014/main" val="4091651029"/>
                    </a:ext>
                  </a:extLst>
                </a:gridCol>
                <a:gridCol w="720174">
                  <a:extLst>
                    <a:ext uri="{9D8B030D-6E8A-4147-A177-3AD203B41FA5}">
                      <a16:colId xmlns:a16="http://schemas.microsoft.com/office/drawing/2014/main" val="403584633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99469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Шапіна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Карина Артемівна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ХСШ № 66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90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7945" marR="6794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225642"/>
                  </a:ext>
                </a:extLst>
              </a:tr>
            </a:tbl>
          </a:graphicData>
        </a:graphic>
      </p:graphicFrame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62464" y="299197"/>
            <a:ext cx="2819400" cy="1619250"/>
          </a:xfrm>
          <a:prstGeom prst="rect">
            <a:avLst/>
          </a:prstGeom>
        </p:spPr>
      </p:pic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11205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48253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853" y="228600"/>
            <a:ext cx="5615736" cy="1752599"/>
          </a:xfrm>
        </p:spPr>
        <p:txBody>
          <a:bodyPr>
            <a:normAutofit fontScale="90000"/>
          </a:bodyPr>
          <a:lstStyle/>
          <a:p>
            <a:pPr algn="l"/>
            <a:r>
              <a:rPr lang="uk-UA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7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літературознавства, фольклористика та мистецтвознавства</a:t>
            </a:r>
            <a:r>
              <a:rPr lang="uk-UA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7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7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uk-UA" sz="27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мистецтвознавство</a:t>
            </a:r>
            <a:r>
              <a:rPr lang="uk-UA" sz="2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286086"/>
              </p:ext>
            </p:extLst>
          </p:nvPr>
        </p:nvGraphicFramePr>
        <p:xfrm>
          <a:off x="1920018" y="1539689"/>
          <a:ext cx="9536877" cy="4739640"/>
        </p:xfrm>
        <a:graphic>
          <a:graphicData uri="http://schemas.openxmlformats.org/drawingml/2006/table">
            <a:tbl>
              <a:tblPr firstRow="1" firstCol="1" bandRow="1"/>
              <a:tblGrid>
                <a:gridCol w="360162">
                  <a:extLst>
                    <a:ext uri="{9D8B030D-6E8A-4147-A177-3AD203B41FA5}">
                      <a16:colId xmlns:a16="http://schemas.microsoft.com/office/drawing/2014/main" val="35919705"/>
                    </a:ext>
                  </a:extLst>
                </a:gridCol>
                <a:gridCol w="1565679">
                  <a:extLst>
                    <a:ext uri="{9D8B030D-6E8A-4147-A177-3AD203B41FA5}">
                      <a16:colId xmlns:a16="http://schemas.microsoft.com/office/drawing/2014/main" val="1571212338"/>
                    </a:ext>
                  </a:extLst>
                </a:gridCol>
                <a:gridCol w="1183341">
                  <a:extLst>
                    <a:ext uri="{9D8B030D-6E8A-4147-A177-3AD203B41FA5}">
                      <a16:colId xmlns:a16="http://schemas.microsoft.com/office/drawing/2014/main" val="3899459686"/>
                    </a:ext>
                  </a:extLst>
                </a:gridCol>
                <a:gridCol w="596305">
                  <a:extLst>
                    <a:ext uri="{9D8B030D-6E8A-4147-A177-3AD203B41FA5}">
                      <a16:colId xmlns:a16="http://schemas.microsoft.com/office/drawing/2014/main" val="237488097"/>
                    </a:ext>
                  </a:extLst>
                </a:gridCol>
                <a:gridCol w="860612">
                  <a:extLst>
                    <a:ext uri="{9D8B030D-6E8A-4147-A177-3AD203B41FA5}">
                      <a16:colId xmlns:a16="http://schemas.microsoft.com/office/drawing/2014/main" val="1382575126"/>
                    </a:ext>
                  </a:extLst>
                </a:gridCol>
                <a:gridCol w="955711">
                  <a:extLst>
                    <a:ext uri="{9D8B030D-6E8A-4147-A177-3AD203B41FA5}">
                      <a16:colId xmlns:a16="http://schemas.microsoft.com/office/drawing/2014/main" val="2115311892"/>
                    </a:ext>
                  </a:extLst>
                </a:gridCol>
                <a:gridCol w="1052160">
                  <a:extLst>
                    <a:ext uri="{9D8B030D-6E8A-4147-A177-3AD203B41FA5}">
                      <a16:colId xmlns:a16="http://schemas.microsoft.com/office/drawing/2014/main" val="686124010"/>
                    </a:ext>
                  </a:extLst>
                </a:gridCol>
                <a:gridCol w="1349260">
                  <a:extLst>
                    <a:ext uri="{9D8B030D-6E8A-4147-A177-3AD203B41FA5}">
                      <a16:colId xmlns:a16="http://schemas.microsoft.com/office/drawing/2014/main" val="3339944436"/>
                    </a:ext>
                  </a:extLst>
                </a:gridCol>
                <a:gridCol w="941294">
                  <a:extLst>
                    <a:ext uri="{9D8B030D-6E8A-4147-A177-3AD203B41FA5}">
                      <a16:colId xmlns:a16="http://schemas.microsoft.com/office/drawing/2014/main" val="2400496774"/>
                    </a:ext>
                  </a:extLst>
                </a:gridCol>
                <a:gridCol w="672353">
                  <a:extLst>
                    <a:ext uri="{9D8B030D-6E8A-4147-A177-3AD203B41FA5}">
                      <a16:colId xmlns:a16="http://schemas.microsoft.com/office/drawing/2014/main" val="3733032835"/>
                    </a:ext>
                  </a:extLst>
                </a:gridCol>
              </a:tblGrid>
              <a:tr h="1032102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1769573"/>
                  </a:ext>
                </a:extLst>
              </a:tr>
              <a:tr h="4184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Сумко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Олена Олександрівна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41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2818839"/>
                  </a:ext>
                </a:extLst>
              </a:tr>
              <a:tr h="4184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Альферович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Аліна Юріївна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 34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11,75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81,75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28534140"/>
                  </a:ext>
                </a:extLst>
              </a:tr>
              <a:tr h="4184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Костюк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Надія Олександрівна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35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23,5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38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81,5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71725206"/>
                  </a:ext>
                </a:extLst>
              </a:tr>
              <a:tr h="4184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Борова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Валерія Миколаївна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№12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4767881"/>
                  </a:ext>
                </a:extLst>
              </a:tr>
              <a:tr h="41842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1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Вєтрова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Анна Олександрівна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ХСШ № 66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9,5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76,5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</a:p>
                  </a:txBody>
                  <a:tcPr marL="62182" marR="6218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6758376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76928" y="228600"/>
            <a:ext cx="1779967" cy="118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35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54628" y="424544"/>
            <a:ext cx="5460274" cy="105591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ru-RU" sz="3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мовознавства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ru-RU" sz="3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українська </a:t>
            </a:r>
            <a:r>
              <a:rPr lang="ru-RU" sz="3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958323"/>
              </p:ext>
            </p:extLst>
          </p:nvPr>
        </p:nvGraphicFramePr>
        <p:xfrm>
          <a:off x="1654628" y="1734095"/>
          <a:ext cx="9067800" cy="3733800"/>
        </p:xfrm>
        <a:graphic>
          <a:graphicData uri="http://schemas.openxmlformats.org/drawingml/2006/table">
            <a:tbl>
              <a:tblPr firstRow="1" firstCol="1" bandRow="1"/>
              <a:tblGrid>
                <a:gridCol w="339043">
                  <a:extLst>
                    <a:ext uri="{9D8B030D-6E8A-4147-A177-3AD203B41FA5}">
                      <a16:colId xmlns:a16="http://schemas.microsoft.com/office/drawing/2014/main" val="3231191885"/>
                    </a:ext>
                  </a:extLst>
                </a:gridCol>
                <a:gridCol w="1643785">
                  <a:extLst>
                    <a:ext uri="{9D8B030D-6E8A-4147-A177-3AD203B41FA5}">
                      <a16:colId xmlns:a16="http://schemas.microsoft.com/office/drawing/2014/main" val="556078403"/>
                    </a:ext>
                  </a:extLst>
                </a:gridCol>
                <a:gridCol w="1055222">
                  <a:extLst>
                    <a:ext uri="{9D8B030D-6E8A-4147-A177-3AD203B41FA5}">
                      <a16:colId xmlns:a16="http://schemas.microsoft.com/office/drawing/2014/main" val="166277637"/>
                    </a:ext>
                  </a:extLst>
                </a:gridCol>
                <a:gridCol w="450152">
                  <a:extLst>
                    <a:ext uri="{9D8B030D-6E8A-4147-A177-3AD203B41FA5}">
                      <a16:colId xmlns:a16="http://schemas.microsoft.com/office/drawing/2014/main" val="3474369102"/>
                    </a:ext>
                  </a:extLst>
                </a:gridCol>
                <a:gridCol w="899669">
                  <a:extLst>
                    <a:ext uri="{9D8B030D-6E8A-4147-A177-3AD203B41FA5}">
                      <a16:colId xmlns:a16="http://schemas.microsoft.com/office/drawing/2014/main" val="3831393263"/>
                    </a:ext>
                  </a:extLst>
                </a:gridCol>
                <a:gridCol w="900304">
                  <a:extLst>
                    <a:ext uri="{9D8B030D-6E8A-4147-A177-3AD203B41FA5}">
                      <a16:colId xmlns:a16="http://schemas.microsoft.com/office/drawing/2014/main" val="3438549526"/>
                    </a:ext>
                  </a:extLst>
                </a:gridCol>
                <a:gridCol w="990461">
                  <a:extLst>
                    <a:ext uri="{9D8B030D-6E8A-4147-A177-3AD203B41FA5}">
                      <a16:colId xmlns:a16="http://schemas.microsoft.com/office/drawing/2014/main" val="1368464589"/>
                    </a:ext>
                  </a:extLst>
                </a:gridCol>
                <a:gridCol w="1439343">
                  <a:extLst>
                    <a:ext uri="{9D8B030D-6E8A-4147-A177-3AD203B41FA5}">
                      <a16:colId xmlns:a16="http://schemas.microsoft.com/office/drawing/2014/main" val="228870602"/>
                    </a:ext>
                  </a:extLst>
                </a:gridCol>
                <a:gridCol w="809512">
                  <a:extLst>
                    <a:ext uri="{9D8B030D-6E8A-4147-A177-3AD203B41FA5}">
                      <a16:colId xmlns:a16="http://schemas.microsoft.com/office/drawing/2014/main" val="2229908708"/>
                    </a:ext>
                  </a:extLst>
                </a:gridCol>
                <a:gridCol w="540309">
                  <a:extLst>
                    <a:ext uri="{9D8B030D-6E8A-4147-A177-3AD203B41FA5}">
                      <a16:colId xmlns:a16="http://schemas.microsoft.com/office/drawing/2014/main" val="37523289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38831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Куриляк Вікторія Ігорівна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№35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759895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Івахненко Анна Олександрівна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48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786409"/>
                  </a:ext>
                </a:extLst>
              </a:tr>
              <a:tr h="187325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Рейндам</a:t>
                      </a:r>
                      <a:endParaRPr lang="uk-UA" sz="16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Орина Костянтинівна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 53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 та література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77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104319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9348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2046" y="232954"/>
            <a:ext cx="5373188" cy="1343297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ru-RU" sz="3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мовознавства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ru-RU" sz="3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англійська</a:t>
            </a:r>
            <a:r>
              <a:rPr lang="ru-RU" sz="31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1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r>
              <a:rPr lang="ru-RU" dirty="0"/>
              <a:t/>
            </a:r>
            <a:br>
              <a:rPr lang="ru-RU" dirty="0"/>
            </a:b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3511432"/>
              </p:ext>
            </p:extLst>
          </p:nvPr>
        </p:nvGraphicFramePr>
        <p:xfrm>
          <a:off x="1777433" y="1184366"/>
          <a:ext cx="8892540" cy="5410200"/>
        </p:xfrm>
        <a:graphic>
          <a:graphicData uri="http://schemas.openxmlformats.org/drawingml/2006/table">
            <a:tbl>
              <a:tblPr firstRow="1" firstCol="1" bandRow="1"/>
              <a:tblGrid>
                <a:gridCol w="460670">
                  <a:extLst>
                    <a:ext uri="{9D8B030D-6E8A-4147-A177-3AD203B41FA5}">
                      <a16:colId xmlns:a16="http://schemas.microsoft.com/office/drawing/2014/main" val="3999798128"/>
                    </a:ext>
                  </a:extLst>
                </a:gridCol>
                <a:gridCol w="1408167">
                  <a:extLst>
                    <a:ext uri="{9D8B030D-6E8A-4147-A177-3AD203B41FA5}">
                      <a16:colId xmlns:a16="http://schemas.microsoft.com/office/drawing/2014/main" val="2480505214"/>
                    </a:ext>
                  </a:extLst>
                </a:gridCol>
                <a:gridCol w="1195696">
                  <a:extLst>
                    <a:ext uri="{9D8B030D-6E8A-4147-A177-3AD203B41FA5}">
                      <a16:colId xmlns:a16="http://schemas.microsoft.com/office/drawing/2014/main" val="3328407864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923730070"/>
                    </a:ext>
                  </a:extLst>
                </a:gridCol>
                <a:gridCol w="757646">
                  <a:extLst>
                    <a:ext uri="{9D8B030D-6E8A-4147-A177-3AD203B41FA5}">
                      <a16:colId xmlns:a16="http://schemas.microsoft.com/office/drawing/2014/main" val="622255383"/>
                    </a:ext>
                  </a:extLst>
                </a:gridCol>
                <a:gridCol w="731508">
                  <a:extLst>
                    <a:ext uri="{9D8B030D-6E8A-4147-A177-3AD203B41FA5}">
                      <a16:colId xmlns:a16="http://schemas.microsoft.com/office/drawing/2014/main" val="370731766"/>
                    </a:ext>
                  </a:extLst>
                </a:gridCol>
                <a:gridCol w="990954">
                  <a:extLst>
                    <a:ext uri="{9D8B030D-6E8A-4147-A177-3AD203B41FA5}">
                      <a16:colId xmlns:a16="http://schemas.microsoft.com/office/drawing/2014/main" val="3162043335"/>
                    </a:ext>
                  </a:extLst>
                </a:gridCol>
                <a:gridCol w="1090407">
                  <a:extLst>
                    <a:ext uri="{9D8B030D-6E8A-4147-A177-3AD203B41FA5}">
                      <a16:colId xmlns:a16="http://schemas.microsoft.com/office/drawing/2014/main" val="1519745868"/>
                    </a:ext>
                  </a:extLst>
                </a:gridCol>
                <a:gridCol w="1001485">
                  <a:extLst>
                    <a:ext uri="{9D8B030D-6E8A-4147-A177-3AD203B41FA5}">
                      <a16:colId xmlns:a16="http://schemas.microsoft.com/office/drawing/2014/main" val="1653318543"/>
                    </a:ext>
                  </a:extLst>
                </a:gridCol>
                <a:gridCol w="698659">
                  <a:extLst>
                    <a:ext uri="{9D8B030D-6E8A-4147-A177-3AD203B41FA5}">
                      <a16:colId xmlns:a16="http://schemas.microsoft.com/office/drawing/2014/main" val="218794367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014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Гамуля Наталiя Юрiївна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№12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20,2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85,2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784992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Мєзєнцева Евелiна Владиславiвна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№12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29,4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84,4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09054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Лунiн Микита Олександрович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ХСШ №66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13,95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80,95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18383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Скаковська Дар</a:t>
                      </a:r>
                      <a:r>
                        <a:rPr lang="en-US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 Леонiдiвна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№12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78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40944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Кошелева Марiя Артемiвна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07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Лановейчик</a:t>
                      </a: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Анна </a:t>
                      </a:r>
                      <a:r>
                        <a:rPr lang="uk-UA" sz="1400" b="1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Олександрiвна</a:t>
                      </a:r>
                      <a:endParaRPr lang="uk-UA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№34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39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75,3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90627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8763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93668" y="215537"/>
            <a:ext cx="5704115" cy="836971"/>
          </a:xfrm>
        </p:spPr>
        <p:txBody>
          <a:bodyPr>
            <a:normAutofit/>
          </a:bodyPr>
          <a:lstStyle/>
          <a:p>
            <a:pPr algn="l"/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мовознавства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німецька </a:t>
            </a:r>
            <a:r>
              <a:rPr lang="uk-UA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мова</a:t>
            </a:r>
            <a:endParaRPr lang="uk-UA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1428536"/>
              </p:ext>
            </p:extLst>
          </p:nvPr>
        </p:nvGraphicFramePr>
        <p:xfrm>
          <a:off x="1435622" y="1052508"/>
          <a:ext cx="9227820" cy="1874520"/>
        </p:xfrm>
        <a:graphic>
          <a:graphicData uri="http://schemas.openxmlformats.org/drawingml/2006/table">
            <a:tbl>
              <a:tblPr firstRow="1" firstCol="1" bandRow="1"/>
              <a:tblGrid>
                <a:gridCol w="454138">
                  <a:extLst>
                    <a:ext uri="{9D8B030D-6E8A-4147-A177-3AD203B41FA5}">
                      <a16:colId xmlns:a16="http://schemas.microsoft.com/office/drawing/2014/main" val="3508787100"/>
                    </a:ext>
                  </a:extLst>
                </a:gridCol>
                <a:gridCol w="1306285">
                  <a:extLst>
                    <a:ext uri="{9D8B030D-6E8A-4147-A177-3AD203B41FA5}">
                      <a16:colId xmlns:a16="http://schemas.microsoft.com/office/drawing/2014/main" val="1621911826"/>
                    </a:ext>
                  </a:extLst>
                </a:gridCol>
                <a:gridCol w="1140823">
                  <a:extLst>
                    <a:ext uri="{9D8B030D-6E8A-4147-A177-3AD203B41FA5}">
                      <a16:colId xmlns:a16="http://schemas.microsoft.com/office/drawing/2014/main" val="2813078054"/>
                    </a:ext>
                  </a:extLst>
                </a:gridCol>
                <a:gridCol w="566057">
                  <a:extLst>
                    <a:ext uri="{9D8B030D-6E8A-4147-A177-3AD203B41FA5}">
                      <a16:colId xmlns:a16="http://schemas.microsoft.com/office/drawing/2014/main" val="2667065980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2179124599"/>
                    </a:ext>
                  </a:extLst>
                </a:gridCol>
                <a:gridCol w="1036320">
                  <a:extLst>
                    <a:ext uri="{9D8B030D-6E8A-4147-A177-3AD203B41FA5}">
                      <a16:colId xmlns:a16="http://schemas.microsoft.com/office/drawing/2014/main" val="3350363488"/>
                    </a:ext>
                  </a:extLst>
                </a:gridCol>
                <a:gridCol w="1210492">
                  <a:extLst>
                    <a:ext uri="{9D8B030D-6E8A-4147-A177-3AD203B41FA5}">
                      <a16:colId xmlns:a16="http://schemas.microsoft.com/office/drawing/2014/main" val="4094570175"/>
                    </a:ext>
                  </a:extLst>
                </a:gridCol>
                <a:gridCol w="1010194">
                  <a:extLst>
                    <a:ext uri="{9D8B030D-6E8A-4147-A177-3AD203B41FA5}">
                      <a16:colId xmlns:a16="http://schemas.microsoft.com/office/drawing/2014/main" val="2705891117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470438566"/>
                    </a:ext>
                  </a:extLst>
                </a:gridCol>
                <a:gridCol w="639877">
                  <a:extLst>
                    <a:ext uri="{9D8B030D-6E8A-4147-A177-3AD203B41FA5}">
                      <a16:colId xmlns:a16="http://schemas.microsoft.com/office/drawing/2014/main" val="324844721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11308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Клименко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Олександра Михайлівна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ХСШ №66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390117"/>
                  </a:ext>
                </a:extLst>
              </a:tr>
            </a:tbl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1435622" y="2927028"/>
            <a:ext cx="6096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мовознавства</a:t>
            </a:r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uk-UA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французька мова</a:t>
            </a:r>
            <a:endParaRPr lang="uk-UA" sz="2000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189696"/>
              </p:ext>
            </p:extLst>
          </p:nvPr>
        </p:nvGraphicFramePr>
        <p:xfrm>
          <a:off x="1435622" y="3634914"/>
          <a:ext cx="9227820" cy="2788920"/>
        </p:xfrm>
        <a:graphic>
          <a:graphicData uri="http://schemas.openxmlformats.org/drawingml/2006/table">
            <a:tbl>
              <a:tblPr firstRow="1" firstCol="1" bandRow="1"/>
              <a:tblGrid>
                <a:gridCol w="339207">
                  <a:extLst>
                    <a:ext uri="{9D8B030D-6E8A-4147-A177-3AD203B41FA5}">
                      <a16:colId xmlns:a16="http://schemas.microsoft.com/office/drawing/2014/main" val="1668975549"/>
                    </a:ext>
                  </a:extLst>
                </a:gridCol>
                <a:gridCol w="1630223">
                  <a:extLst>
                    <a:ext uri="{9D8B030D-6E8A-4147-A177-3AD203B41FA5}">
                      <a16:colId xmlns:a16="http://schemas.microsoft.com/office/drawing/2014/main" val="2462316862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842328009"/>
                    </a:ext>
                  </a:extLst>
                </a:gridCol>
                <a:gridCol w="631061">
                  <a:extLst>
                    <a:ext uri="{9D8B030D-6E8A-4147-A177-3AD203B41FA5}">
                      <a16:colId xmlns:a16="http://schemas.microsoft.com/office/drawing/2014/main" val="2993182475"/>
                    </a:ext>
                  </a:extLst>
                </a:gridCol>
                <a:gridCol w="962608">
                  <a:extLst>
                    <a:ext uri="{9D8B030D-6E8A-4147-A177-3AD203B41FA5}">
                      <a16:colId xmlns:a16="http://schemas.microsoft.com/office/drawing/2014/main" val="3164322769"/>
                    </a:ext>
                  </a:extLst>
                </a:gridCol>
                <a:gridCol w="838237">
                  <a:extLst>
                    <a:ext uri="{9D8B030D-6E8A-4147-A177-3AD203B41FA5}">
                      <a16:colId xmlns:a16="http://schemas.microsoft.com/office/drawing/2014/main" val="3107730913"/>
                    </a:ext>
                  </a:extLst>
                </a:gridCol>
                <a:gridCol w="1173443">
                  <a:extLst>
                    <a:ext uri="{9D8B030D-6E8A-4147-A177-3AD203B41FA5}">
                      <a16:colId xmlns:a16="http://schemas.microsoft.com/office/drawing/2014/main" val="635357632"/>
                    </a:ext>
                  </a:extLst>
                </a:gridCol>
                <a:gridCol w="1071154">
                  <a:extLst>
                    <a:ext uri="{9D8B030D-6E8A-4147-A177-3AD203B41FA5}">
                      <a16:colId xmlns:a16="http://schemas.microsoft.com/office/drawing/2014/main" val="4145759903"/>
                    </a:ext>
                  </a:extLst>
                </a:gridCol>
                <a:gridCol w="853440">
                  <a:extLst>
                    <a:ext uri="{9D8B030D-6E8A-4147-A177-3AD203B41FA5}">
                      <a16:colId xmlns:a16="http://schemas.microsoft.com/office/drawing/2014/main" val="2410843453"/>
                    </a:ext>
                  </a:extLst>
                </a:gridCol>
                <a:gridCol w="683419">
                  <a:extLst>
                    <a:ext uri="{9D8B030D-6E8A-4147-A177-3AD203B41FA5}">
                      <a16:colId xmlns:a16="http://schemas.microsoft.com/office/drawing/2014/main" val="13463234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Клас/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12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курс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Заочне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оцінювання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  <a:endParaRPr lang="uk-UA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Захист</a:t>
                      </a:r>
                      <a:endParaRPr lang="uk-UA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науково-</a:t>
                      </a:r>
                      <a:endParaRPr lang="uk-UA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  <a:endParaRPr lang="uk-UA" sz="12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83593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Поліщук 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Тамара Віталіївна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№12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1816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Четверікова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Тетяна Олександрівна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№34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083779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Берегова</a:t>
                      </a:r>
                    </a:p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Валерія Сергіївна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ХГ №12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27,5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 мова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ІІІ</a:t>
                      </a:r>
                    </a:p>
                  </a:txBody>
                  <a:tcPr marL="67945" marR="6794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24145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40077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4627" y="171995"/>
            <a:ext cx="6867208" cy="933994"/>
          </a:xfrm>
        </p:spPr>
        <p:txBody>
          <a:bodyPr>
            <a:normAutofit fontScale="90000"/>
          </a:bodyPr>
          <a:lstStyle/>
          <a:p>
            <a:pPr algn="l"/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 та суспільствознавство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uk-UA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правознавство</a:t>
            </a:r>
            <a:endParaRPr lang="uk-UA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6776302"/>
              </p:ext>
            </p:extLst>
          </p:nvPr>
        </p:nvGraphicFramePr>
        <p:xfrm>
          <a:off x="1644627" y="1024346"/>
          <a:ext cx="9371716" cy="2474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434187033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183803785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3628699685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473982815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1132704452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3629344405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146156177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485834911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3180575050"/>
                    </a:ext>
                  </a:extLst>
                </a:gridCol>
                <a:gridCol w="684467">
                  <a:extLst>
                    <a:ext uri="{9D8B030D-6E8A-4147-A177-3AD203B41FA5}">
                      <a16:colId xmlns:a16="http://schemas.microsoft.com/office/drawing/2014/main" val="329618351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5196449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Богдан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Валерія Романівна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№48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99682008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Кайдан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Вікторія Олександрівна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№35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44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7961866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Фальченко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Каріне Артурівна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ХЗОШ №7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61553199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644627" y="3600195"/>
            <a:ext cx="6096000" cy="61555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 відділення: </a:t>
            </a:r>
            <a:r>
              <a:rPr lang="uk-UA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філософії та суспільствознавство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Секція: </a:t>
            </a:r>
            <a:r>
              <a:rPr lang="uk-UA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теологія, релігієзнавство та історія релігії</a:t>
            </a:r>
            <a:endParaRPr lang="uk-UA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406471"/>
              </p:ext>
            </p:extLst>
          </p:nvPr>
        </p:nvGraphicFramePr>
        <p:xfrm>
          <a:off x="1644627" y="4452257"/>
          <a:ext cx="9336882" cy="1645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9207">
                  <a:extLst>
                    <a:ext uri="{9D8B030D-6E8A-4147-A177-3AD203B41FA5}">
                      <a16:colId xmlns:a16="http://schemas.microsoft.com/office/drawing/2014/main" val="25622598"/>
                    </a:ext>
                  </a:extLst>
                </a:gridCol>
                <a:gridCol w="1800209">
                  <a:extLst>
                    <a:ext uri="{9D8B030D-6E8A-4147-A177-3AD203B41FA5}">
                      <a16:colId xmlns:a16="http://schemas.microsoft.com/office/drawing/2014/main" val="3805494759"/>
                    </a:ext>
                  </a:extLst>
                </a:gridCol>
                <a:gridCol w="1055733">
                  <a:extLst>
                    <a:ext uri="{9D8B030D-6E8A-4147-A177-3AD203B41FA5}">
                      <a16:colId xmlns:a16="http://schemas.microsoft.com/office/drawing/2014/main" val="1247321781"/>
                    </a:ext>
                  </a:extLst>
                </a:gridCol>
                <a:gridCol w="450370">
                  <a:extLst>
                    <a:ext uri="{9D8B030D-6E8A-4147-A177-3AD203B41FA5}">
                      <a16:colId xmlns:a16="http://schemas.microsoft.com/office/drawing/2014/main" val="3466140840"/>
                    </a:ext>
                  </a:extLst>
                </a:gridCol>
                <a:gridCol w="900105">
                  <a:extLst>
                    <a:ext uri="{9D8B030D-6E8A-4147-A177-3AD203B41FA5}">
                      <a16:colId xmlns:a16="http://schemas.microsoft.com/office/drawing/2014/main" val="92455969"/>
                    </a:ext>
                  </a:extLst>
                </a:gridCol>
                <a:gridCol w="900740">
                  <a:extLst>
                    <a:ext uri="{9D8B030D-6E8A-4147-A177-3AD203B41FA5}">
                      <a16:colId xmlns:a16="http://schemas.microsoft.com/office/drawing/2014/main" val="2839634332"/>
                    </a:ext>
                  </a:extLst>
                </a:gridCol>
                <a:gridCol w="990941">
                  <a:extLst>
                    <a:ext uri="{9D8B030D-6E8A-4147-A177-3AD203B41FA5}">
                      <a16:colId xmlns:a16="http://schemas.microsoft.com/office/drawing/2014/main" val="2555108951"/>
                    </a:ext>
                  </a:extLst>
                </a:gridCol>
                <a:gridCol w="1440040">
                  <a:extLst>
                    <a:ext uri="{9D8B030D-6E8A-4147-A177-3AD203B41FA5}">
                      <a16:colId xmlns:a16="http://schemas.microsoft.com/office/drawing/2014/main" val="1322713077"/>
                    </a:ext>
                  </a:extLst>
                </a:gridCol>
                <a:gridCol w="809904">
                  <a:extLst>
                    <a:ext uri="{9D8B030D-6E8A-4147-A177-3AD203B41FA5}">
                      <a16:colId xmlns:a16="http://schemas.microsoft.com/office/drawing/2014/main" val="2228618254"/>
                    </a:ext>
                  </a:extLst>
                </a:gridCol>
                <a:gridCol w="649633">
                  <a:extLst>
                    <a:ext uri="{9D8B030D-6E8A-4147-A177-3AD203B41FA5}">
                      <a16:colId xmlns:a16="http://schemas.microsoft.com/office/drawing/2014/main" val="45721055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 з/п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Прізвище, ім’я,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батькові учня (студента)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Назва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навчального 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закладу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Клас/</a:t>
                      </a:r>
                    </a:p>
                    <a:p>
                      <a:pPr algn="ctr"/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курс</a:t>
                      </a: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Заочне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(25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Контрольна робота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ІІІ тур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науково-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дослідницької роботи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(45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Базова дисципліна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Загальна кількість балів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(100 б.)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Місце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201522168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Бондаренко</a:t>
                      </a:r>
                    </a:p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Софія Андріївна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ХСШ №66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37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80</a:t>
                      </a:r>
                      <a:endParaRPr lang="uk-UA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uk-UA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</a:t>
                      </a:r>
                      <a:endParaRPr lang="uk-UA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945" marR="67945" marT="0" marB="0"/>
                </a:tc>
                <a:extLst>
                  <a:ext uri="{0D108BD9-81ED-4DB2-BD59-A6C34878D82A}">
                    <a16:rowId xmlns:a16="http://schemas.microsoft.com/office/drawing/2014/main" val="38975198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9762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540</TotalTime>
  <Words>3295</Words>
  <Application>Microsoft Office PowerPoint</Application>
  <PresentationFormat>Широкоэкранный</PresentationFormat>
  <Paragraphs>1664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9" baseType="lpstr">
      <vt:lpstr>Microsoft JhengHei UI Light</vt:lpstr>
      <vt:lpstr>Arial</vt:lpstr>
      <vt:lpstr>Calibri</vt:lpstr>
      <vt:lpstr>Corbel</vt:lpstr>
      <vt:lpstr>Source Code Pro Light</vt:lpstr>
      <vt:lpstr>Times New Roman</vt:lpstr>
      <vt:lpstr>Параллакс</vt:lpstr>
      <vt:lpstr>Про підсумки І етапу Всеукраїнського конкурсу-захисту науково-дослідницьких робіт учнів-членів Малої академії наук України в 2019/2020 навчальному році  Основ’янського району м. Харкова  </vt:lpstr>
      <vt:lpstr>Наукове відділення: літературознавства, фольклористика та мистецтвознавства  Секція: українська література </vt:lpstr>
      <vt:lpstr>Наукове відділення: літературознавства, фольклористика та мистецтвознавства  Секція: зарубіжна література</vt:lpstr>
      <vt:lpstr> Наукове відділення: літературознавства, фольклористика та мистецтвознавства Секція: фольклористика  </vt:lpstr>
      <vt:lpstr>Наукове відділення: літературознавства, фольклористика та мистецтвознавства  Секція: мистецтвознавство  </vt:lpstr>
      <vt:lpstr> Наукове відділення: мовознавства Секція: українська мова </vt:lpstr>
      <vt:lpstr>Наукове відділення: мовознавства Секція: англійська мова </vt:lpstr>
      <vt:lpstr>Наукове відділення: мовознавства Секція: німецька мова</vt:lpstr>
      <vt:lpstr>Наукове відділення: філософії та суспільствознавство Секція: правознавство</vt:lpstr>
      <vt:lpstr>Наукове відділення: філософії та суспільствознавства                 Секція: соціологія </vt:lpstr>
      <vt:lpstr>Наукове відділення: історії   Секція: історія України</vt:lpstr>
      <vt:lpstr>Наукове відділення: наук про землю  Секція: географія та ландшафтознавство</vt:lpstr>
      <vt:lpstr>Наукове відділення: наук про землю  Секція: кліматологія та метеорологія </vt:lpstr>
      <vt:lpstr>Наукове відділення: технічних наук         Секція: технологічні процеси та перспективні технології</vt:lpstr>
      <vt:lpstr>Наукове відділення: комп’ютерних наук          Секція: інформаційні системи, бази даних та системи штучного інтелекту</vt:lpstr>
      <vt:lpstr>Наукове відділення: математики                  Секція: математика</vt:lpstr>
      <vt:lpstr>Наукове відділення: математики                                Секція: математичне моделювання</vt:lpstr>
      <vt:lpstr>Наукове відділення: екології та аграрних наук          Секція: екології</vt:lpstr>
      <vt:lpstr>Наукове відділення: фізики та астрономії                                                                   Секція: експериментальна фізика</vt:lpstr>
      <vt:lpstr>Наукове відділення: хімії та біології                                                                                 Секція: зоологія, ботаніка</vt:lpstr>
      <vt:lpstr>Наукове відділення: хімії та біології                                                                          Секція: валеологія</vt:lpstr>
      <vt:lpstr>Наукове відділення: хімії та біології  Секція: хімія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підсумки І етапу Всеукраїнського конкурсу-захисту науково-дослідницьких робіт учнів-членів Малої академії наук України в 2019/2020 навчальному році  Основ’янського району м. Харкова</dc:title>
  <dc:creator>School</dc:creator>
  <cp:lastModifiedBy>School</cp:lastModifiedBy>
  <cp:revision>30</cp:revision>
  <dcterms:created xsi:type="dcterms:W3CDTF">2020-01-09T08:38:51Z</dcterms:created>
  <dcterms:modified xsi:type="dcterms:W3CDTF">2020-02-03T14:56:03Z</dcterms:modified>
</cp:coreProperties>
</file>