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61" r:id="rId8"/>
    <p:sldId id="271" r:id="rId9"/>
    <p:sldId id="294" r:id="rId10"/>
    <p:sldId id="299" r:id="rId11"/>
    <p:sldId id="300" r:id="rId12"/>
    <p:sldId id="295" r:id="rId13"/>
    <p:sldId id="269" r:id="rId14"/>
    <p:sldId id="291" r:id="rId15"/>
    <p:sldId id="292" r:id="rId16"/>
    <p:sldId id="263" r:id="rId17"/>
    <p:sldId id="264" r:id="rId18"/>
    <p:sldId id="301" r:id="rId19"/>
    <p:sldId id="265" r:id="rId20"/>
    <p:sldId id="262" r:id="rId21"/>
    <p:sldId id="296" r:id="rId22"/>
    <p:sldId id="297" r:id="rId23"/>
    <p:sldId id="267" r:id="rId24"/>
    <p:sldId id="302" r:id="rId25"/>
    <p:sldId id="268" r:id="rId26"/>
    <p:sldId id="274" r:id="rId27"/>
    <p:sldId id="293" r:id="rId28"/>
    <p:sldId id="277" r:id="rId29"/>
    <p:sldId id="278" r:id="rId30"/>
    <p:sldId id="288" r:id="rId31"/>
    <p:sldId id="303" r:id="rId32"/>
    <p:sldId id="28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E5B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5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C2ED-7813-4C67-87FF-8A2C21102721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6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F25B-EE37-44EB-AAD4-17506EEE9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6504-CC25-424C-A723-B550D680AA8A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5" name="Місце для нижнього колонтитула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9F6D-3B01-4B4A-81C8-4C7ACE11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735F7-93E6-4B25-ACE1-32C488800F09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8EEC-16B1-4CDA-A532-3D803CD49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D707-B1DB-465C-81CC-6151E0B229AF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5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5853-521E-4B50-A9D7-11A707D1D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91C59-F4A2-4509-A385-945F4F0154DF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7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4286-0741-4745-84D6-BC9D1E322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07DC2-B4BF-45FB-A613-8800446F031A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6" name="Місце для нижнього колонтитула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4301-DFC3-4973-B6C1-2FEE73810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83F8-8312-4768-8142-ABCAEF410412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9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91A1-0FAF-4C2D-B11B-5D3705D1A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1B6FD-6824-4FDF-A27F-C4114AA5A4B0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4" name="Місце для нижнього колонтитула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3C67-6548-4ED3-9C50-348A515B0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179B-130A-4057-949C-004F42BCBFAE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3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F44B-FBAC-45E3-9AB6-B8EC35C4C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9085-F906-43F0-8F49-AF9413C1CCDA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7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B7B4-A54D-4F40-8502-C6D2128C5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F0930-A20A-4B28-A0DB-F58FC677DD94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8166-34A4-425B-80F8-5F6DBBB03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Місце для тексту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9222FE-9F2A-4034-B17D-B8DDCB0752B3}" type="datetimeFigureOut">
              <a:rPr lang="en-US"/>
              <a:pPr>
                <a:defRPr/>
              </a:pPr>
              <a:t>1/16/2013</a:t>
            </a:fld>
            <a:endParaRPr lang="en-US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ACB192-2DB8-4C82-B020-02476B122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ransition>
    <p:wheel spokes="8"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001000" cy="5715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 методичного об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єднання вчителів початкової школи</a:t>
            </a:r>
            <a:r>
              <a:rPr lang="ru-RU" b="1" dirty="0" smtClean="0">
                <a:solidFill>
                  <a:srgbClr val="002060"/>
                </a:solidFill>
                <a:latin typeface="Franklin Gothic Book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Franklin Gothic Book" pitchFamily="34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514600"/>
            <a:ext cx="5181600" cy="2667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Харківської загальноосвітньої </a:t>
            </a:r>
          </a:p>
          <a:p>
            <a:pPr algn="ctr">
              <a:defRPr/>
            </a:pPr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школи І-ІІІ ступенів № 41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Харківської міської ради </a:t>
            </a:r>
            <a:b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Харківської області</a:t>
            </a:r>
            <a:endParaRPr lang="ru-RU" sz="3200" dirty="0"/>
          </a:p>
        </p:txBody>
      </p:sp>
      <p:pic>
        <p:nvPicPr>
          <p:cNvPr id="6" name="Рисунок 5" descr="IMG_00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4000" y="2209800"/>
            <a:ext cx="3615557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066800"/>
            <a:ext cx="5181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Створення сприятливого середовища для адаптації дитини до систематичного шкільного навчання ─ це фундамент подальшого розвитку, успішного навчання та виховання.</a:t>
            </a:r>
          </a:p>
          <a:p>
            <a:pPr algn="just"/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Особливу увагу вчитель має приділяти збереженню здоров’я учнів, їх моральному та громадянському та зміцненню фізичного вихованню.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0" y="228600"/>
            <a:ext cx="321903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Рисунок 1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2362200"/>
            <a:ext cx="292735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0" y="4247918"/>
            <a:ext cx="3188242" cy="238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Рисунок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3581400"/>
            <a:ext cx="356249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3581400"/>
            <a:ext cx="356249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Рисунок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533400"/>
            <a:ext cx="345891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" y="533400"/>
            <a:ext cx="3458908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9000" y="3200400"/>
            <a:ext cx="1912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Робота в парах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6248400"/>
            <a:ext cx="2848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“Навчаючись</a:t>
            </a:r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 ─ </a:t>
            </a:r>
            <a:r>
              <a:rPr lang="uk-UA" sz="2000" b="1" dirty="0" err="1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учусь”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381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35052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1200" y="381000"/>
            <a:ext cx="22479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29200" y="3810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90800" y="3124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Інтерактивні</a:t>
            </a:r>
            <a:endParaRPr lang="ru-RU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3429000"/>
            <a:ext cx="2169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методи навчання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Седіна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Світлана Іванівна</a:t>
            </a:r>
            <a:b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спеціаліст ІІ кваліфікаційної категорії </a:t>
            </a:r>
            <a:b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Місце для вмісту 3" descr="IMG_514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971800" y="1371600"/>
            <a:ext cx="2763838" cy="3686175"/>
          </a:xfrm>
        </p:spPr>
      </p:pic>
      <p:sp>
        <p:nvSpPr>
          <p:cNvPr id="28675" name="Прямокутник 4"/>
          <p:cNvSpPr>
            <a:spLocks noChangeArrowheads="1"/>
          </p:cNvSpPr>
          <p:nvPr/>
        </p:nvSpPr>
        <p:spPr bwMode="auto">
          <a:xfrm>
            <a:off x="838200" y="5334000"/>
            <a:ext cx="777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Використання інформаційно-комунікаційних категорій, як засіб підвищення навчально-виховного процесу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Документи\опит роботи\презентація поч школа\2-А\DSCN2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295400"/>
            <a:ext cx="2902744" cy="3870325"/>
          </a:xfrm>
          <a:prstGeom prst="rect">
            <a:avLst/>
          </a:prstGeom>
          <a:noFill/>
        </p:spPr>
      </p:pic>
      <p:pic>
        <p:nvPicPr>
          <p:cNvPr id="43011" name="Picture 3" descr="F:\Документи\опит роботи\презентація поч школа\2-А\DSCN23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7800" y="228600"/>
            <a:ext cx="3018367" cy="2263775"/>
          </a:xfrm>
          <a:prstGeom prst="rect">
            <a:avLst/>
          </a:prstGeom>
          <a:noFill/>
        </p:spPr>
      </p:pic>
      <p:pic>
        <p:nvPicPr>
          <p:cNvPr id="43012" name="Picture 4" descr="F:\фото\школа\My photos\Фото-00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57800" y="3048000"/>
            <a:ext cx="3149600" cy="2133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5410200"/>
            <a:ext cx="4072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Вправи на тактильних килимках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2590800"/>
            <a:ext cx="2025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Робота в групах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5257800"/>
            <a:ext cx="297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Використання ІКТ на уроці української мови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Документи\опит роботи\презентація поч школа\школа\декупаж\IMG_1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2890837"/>
            <a:ext cx="1981200" cy="2641600"/>
          </a:xfrm>
          <a:prstGeom prst="rect">
            <a:avLst/>
          </a:prstGeom>
          <a:noFill/>
        </p:spPr>
      </p:pic>
      <p:pic>
        <p:nvPicPr>
          <p:cNvPr id="44035" name="Picture 3" descr="F:\Документи\опит роботи\презентація поч школа\школа\декупаж\IMG_11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380942"/>
            <a:ext cx="2743200" cy="2057465"/>
          </a:xfrm>
          <a:prstGeom prst="rect">
            <a:avLst/>
          </a:prstGeom>
          <a:noFill/>
        </p:spPr>
      </p:pic>
      <p:pic>
        <p:nvPicPr>
          <p:cNvPr id="44036" name="Picture 4" descr="F:\Документи\опит роботи\презентація поч школа\школа\декупаж\IMG_10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2341134" y="3221466"/>
            <a:ext cx="2607189" cy="1955454"/>
          </a:xfrm>
          <a:prstGeom prst="rect">
            <a:avLst/>
          </a:prstGeom>
          <a:noFill/>
        </p:spPr>
      </p:pic>
      <p:pic>
        <p:nvPicPr>
          <p:cNvPr id="44037" name="Picture 5" descr="F:\Документи\опит роботи\презентація поч школа\школа\поделки в детдом\IMG_11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1200" y="381000"/>
            <a:ext cx="2717706" cy="2038345"/>
          </a:xfrm>
          <a:prstGeom prst="rect">
            <a:avLst/>
          </a:prstGeom>
          <a:noFill/>
        </p:spPr>
      </p:pic>
      <p:pic>
        <p:nvPicPr>
          <p:cNvPr id="44038" name="Picture 6" descr="F:\Документи\опит роботи\презентація поч школа\школа\поделки в детдом\IMG_113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53000" y="2971800"/>
            <a:ext cx="1943161" cy="2590799"/>
          </a:xfrm>
          <a:prstGeom prst="rect">
            <a:avLst/>
          </a:prstGeom>
          <a:noFill/>
        </p:spPr>
      </p:pic>
      <p:pic>
        <p:nvPicPr>
          <p:cNvPr id="44039" name="Picture 7" descr="F:\Документи\опит роботи\презентація поч школа\школа\поделки в детдом\IMG_114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6773366" y="3361234"/>
            <a:ext cx="2506112" cy="18796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57150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Оздоблення вазонів у техніці </a:t>
            </a:r>
            <a:r>
              <a:rPr lang="uk-UA" sz="2000" b="1" dirty="0" err="1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“декупаж”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7150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Виготовлення подарунків для дітей із вадами зору, які мешкають у дитячому будинку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Козьменко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Марина Миколаївна</a:t>
            </a:r>
            <a:b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“спеціаліст”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2800" y="1447800"/>
            <a:ext cx="2363585" cy="31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14400" y="5181600"/>
            <a:ext cx="7086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позитивного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молодших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школяр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ів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62600" y="533400"/>
            <a:ext cx="2502863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6096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2000" y="3820120"/>
            <a:ext cx="3428999" cy="268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00600" y="36576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905000" y="3429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Розвиток творчих здібностей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5240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0800" y="36576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1143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0" y="609600"/>
            <a:ext cx="334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Відпочинок на перерві</a:t>
            </a:r>
            <a:endParaRPr lang="ru-RU" sz="24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Осеніна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Дар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Дмитрівна</a:t>
            </a:r>
            <a:b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 «спеціаліст»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9200" y="5181600"/>
            <a:ext cx="6705600" cy="1295400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Диференційований підхід до навчання в початковій школі на різних етапах уроку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0400" y="1219200"/>
            <a:ext cx="2632629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884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uk-UA" dirty="0" smtClean="0"/>
              <a:t>    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«Далеко не кожен може стати письменником, актором, </a:t>
            </a:r>
          </a:p>
          <a:p>
            <a:pPr>
              <a:buFont typeface="Wingdings" pitchFamily="2" charset="2"/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  вченим, але майстром своєї  справи має бути кожен».                                                                                                      	</a:t>
            </a:r>
          </a:p>
          <a:p>
            <a:pPr>
              <a:buFont typeface="Wingdings" pitchFamily="2" charset="2"/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В.О.Сухомлинський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ВЧИТЕЛІ ШКОЛИ\Доценко\Доценко\картинки\детские\97ae51377f1f[1]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9800" y="4572000"/>
            <a:ext cx="298654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Місце для вмісту 3" descr="IMG_508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90600" y="762000"/>
            <a:ext cx="3250624" cy="2438400"/>
          </a:xfrm>
        </p:spPr>
      </p:pic>
      <p:pic>
        <p:nvPicPr>
          <p:cNvPr id="21507" name="Рисунок 4" descr="IMG_507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7620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IMG_509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3657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6" descr="IMG_508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14400" y="3657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3200400"/>
            <a:ext cx="2025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Робота в групах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200400"/>
            <a:ext cx="2795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“Навчаючись</a:t>
            </a:r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000" b="1" dirty="0" err="1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вчусь”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633" y="6248400"/>
            <a:ext cx="30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Робочий настрій дитини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0448" y="6248400"/>
            <a:ext cx="2025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Робота в групах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1600200"/>
            <a:ext cx="2895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382905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05400" y="838200"/>
            <a:ext cx="3427120" cy="257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38200" y="609600"/>
            <a:ext cx="3530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Розвиток творчих здібностей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762000"/>
            <a:ext cx="3028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1200" y="685800"/>
            <a:ext cx="2895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90800" y="3429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29000" y="381000"/>
            <a:ext cx="2421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Підготовка до ДПА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Макаренко Марина Володимирівна</a:t>
            </a:r>
            <a:b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вихователь ГПД</a:t>
            </a:r>
            <a:b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“спеціаліст”</a:t>
            </a:r>
            <a:endParaRPr lang="uk-UA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90600" y="5181600"/>
            <a:ext cx="7391400" cy="1173162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 національної свідомості у виховному процесі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G:\pb2009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9000" y="1524000"/>
            <a:ext cx="2574543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3943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0200" y="3962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2600" y="11430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10200" y="11430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457200"/>
            <a:ext cx="720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Формування національної свідомості у молодших  школярів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4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838200"/>
            <a:ext cx="4343400" cy="3257550"/>
          </a:xfrm>
          <a:prstGeom prst="rect">
            <a:avLst/>
          </a:prstGeom>
        </p:spPr>
      </p:pic>
      <p:pic>
        <p:nvPicPr>
          <p:cNvPr id="5" name="Рисунок 4" descr="IMG_44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19600" y="1733550"/>
            <a:ext cx="4343400" cy="3257550"/>
          </a:xfrm>
          <a:prstGeom prst="rect">
            <a:avLst/>
          </a:prstGeom>
        </p:spPr>
      </p:pic>
      <p:pic>
        <p:nvPicPr>
          <p:cNvPr id="6" name="Рисунок 5" descr="IMG_442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28800" y="3733800"/>
            <a:ext cx="38608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381000"/>
            <a:ext cx="3813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Прогулянка на свіжому повітрі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Позакласна робота</a:t>
            </a:r>
            <a:endParaRPr lang="ru-RU" sz="32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F:\фото\школа\My photos\Фото-02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066800"/>
            <a:ext cx="3149600" cy="23622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1000" y="3505200"/>
            <a:ext cx="41148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Екскурсія до </a:t>
            </a:r>
            <a:r>
              <a:rPr kumimoji="0" lang="uk-UA" sz="1400" b="1" i="0" u="none" strike="noStrike" kern="1200" cap="all" spc="0" normalizeH="0" noProof="0" dirty="0" smtClean="0">
                <a:ln>
                  <a:noFill/>
                </a:ln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галереї “АВЕК” на виставку </a:t>
            </a:r>
            <a:r>
              <a:rPr kumimoji="0" lang="uk-UA" sz="1400" b="1" i="0" u="none" strike="noStrike" kern="1200" cap="all" spc="0" normalizeH="0" noProof="0" dirty="0" err="1" smtClean="0">
                <a:ln>
                  <a:noFill/>
                </a:ln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“планета</a:t>
            </a:r>
            <a:r>
              <a:rPr kumimoji="0" lang="uk-UA" sz="1400" b="1" i="0" u="none" strike="noStrike" kern="1200" cap="all" spc="0" normalizeH="0" noProof="0" dirty="0" smtClean="0">
                <a:ln>
                  <a:noFill/>
                </a:ln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- </a:t>
            </a:r>
            <a:r>
              <a:rPr kumimoji="0" lang="uk-UA" sz="1400" b="1" i="0" u="none" strike="noStrike" kern="1200" cap="all" spc="0" normalizeH="0" noProof="0" dirty="0" err="1" smtClean="0">
                <a:ln>
                  <a:noFill/>
                </a:ln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океан”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700E5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5059" name="Picture 3" descr="F:\фото\школа\My photos\Фото-01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0" y="1066800"/>
            <a:ext cx="3048000" cy="2286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800600" y="3429000"/>
            <a:ext cx="41148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cap="all" dirty="0" smtClean="0">
              <a:solidFill>
                <a:srgbClr val="7030A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cap="all" dirty="0" smtClean="0"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Зустріч з видатною дитячою письменницею Елеонорою </a:t>
            </a:r>
            <a:r>
              <a:rPr lang="uk-UA" sz="1400" b="1" cap="all" dirty="0" err="1" smtClean="0"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Булгаковою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700E5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5060" name="Picture 4" descr="F:\фото\школа\My photos\Фото-002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14400" y="3962400"/>
            <a:ext cx="3058583" cy="213360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04800" y="6172200"/>
            <a:ext cx="41910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cap="all" dirty="0" smtClean="0">
              <a:solidFill>
                <a:srgbClr val="7030A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cap="all" dirty="0" smtClean="0"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Зустріч з видатним Харківським колекціонером старовини Дмитром Зубовим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700E5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5061" name="Picture 5" descr="F:\фото\Дочурка\25_сентябрь-октябрь\День здоровья\IMG_473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86400" y="4038600"/>
            <a:ext cx="2844708" cy="2133600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724400" y="6324600"/>
            <a:ext cx="4191000" cy="304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cap="all" dirty="0" smtClean="0"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День здоров</a:t>
            </a:r>
            <a:r>
              <a:rPr lang="en-US" sz="1400" b="1" cap="all" dirty="0" smtClean="0"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’</a:t>
            </a:r>
            <a:r>
              <a:rPr lang="uk-UA" sz="1400" b="1" cap="all" dirty="0" smtClean="0"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я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фото\Дочурка\25_сентябрь-октябрь\єкскурсия в Соколово\IMG_09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143000"/>
            <a:ext cx="2398183" cy="179863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0600" y="3048000"/>
            <a:ext cx="6934200" cy="381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cap="all" dirty="0" smtClean="0"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Екскурсія до військово-патріотичного музею У С. </a:t>
            </a:r>
            <a:r>
              <a:rPr lang="uk-UA" sz="1400" b="1" cap="all" dirty="0" err="1" smtClean="0"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Соколово</a:t>
            </a:r>
            <a:endParaRPr lang="uk-UA" sz="1400" b="1" cap="all" dirty="0" smtClean="0">
              <a:solidFill>
                <a:srgbClr val="700E5B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6083" name="Picture 3" descr="F:\фото\Дочурка\25_сентябрь-октябрь\єкскурсия в Соколово\IMG_1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1143000"/>
            <a:ext cx="2412916" cy="1809745"/>
          </a:xfrm>
          <a:prstGeom prst="rect">
            <a:avLst/>
          </a:prstGeom>
          <a:noFill/>
        </p:spPr>
      </p:pic>
      <p:pic>
        <p:nvPicPr>
          <p:cNvPr id="46084" name="Picture 4" descr="F:\фото\Дочурка\25_сентябрь-октябрь\єкскурсия в Соколово\IMG_10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3600" y="1143001"/>
            <a:ext cx="2636838" cy="1752600"/>
          </a:xfrm>
          <a:prstGeom prst="rect">
            <a:avLst/>
          </a:prstGeom>
          <a:noFill/>
        </p:spPr>
      </p:pic>
      <p:pic>
        <p:nvPicPr>
          <p:cNvPr id="46085" name="Picture 5" descr="F:\фото\Дочурка\25_сентябрь-октябрь\1 класс на природе\Изображение 22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" y="3733800"/>
            <a:ext cx="2539919" cy="19050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09600" y="5867400"/>
            <a:ext cx="7924800" cy="381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cap="all" dirty="0" smtClean="0"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Екскурсія до Харківського кінного розпліднику </a:t>
            </a:r>
            <a:r>
              <a:rPr lang="uk-UA" sz="1400" b="1" cap="all" dirty="0" err="1" smtClean="0"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“Мансур</a:t>
            </a:r>
            <a:r>
              <a:rPr lang="uk-UA" sz="1400" b="1" cap="all" dirty="0" smtClean="0"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1400" b="1" cap="all" dirty="0" err="1" smtClean="0">
                <a:solidFill>
                  <a:srgbClr val="700E5B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Шері”</a:t>
            </a:r>
            <a:endParaRPr lang="uk-UA" sz="1400" b="1" cap="all" dirty="0" smtClean="0">
              <a:solidFill>
                <a:srgbClr val="700E5B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6086" name="Picture 6" descr="F:\фото\Дочурка\25_сентябрь-октябрь\1 класс на природе\Изображение 21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0" y="3733800"/>
            <a:ext cx="2539920" cy="1905000"/>
          </a:xfrm>
          <a:prstGeom prst="rect">
            <a:avLst/>
          </a:prstGeom>
          <a:noFill/>
        </p:spPr>
      </p:pic>
      <p:pic>
        <p:nvPicPr>
          <p:cNvPr id="46087" name="Picture 7" descr="F:\фото\школа\My photos\Фото-022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43600" y="3733800"/>
            <a:ext cx="2667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Місце для вмісту 7" descr="MVI_2819.0-00-00.561.bmp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762000"/>
            <a:ext cx="3290888" cy="2468563"/>
          </a:xfrm>
        </p:spPr>
      </p:pic>
      <p:pic>
        <p:nvPicPr>
          <p:cNvPr id="45059" name="Рисунок 4" descr="MVI_2833.0-00-00.332.bmp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3733800"/>
            <a:ext cx="3073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5" descr="MVI_2820.0-00-01.867.bmp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7620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IMG_453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90600" y="3733800"/>
            <a:ext cx="30480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32766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Екскурсія по місцях бойової слави на висоту Конєва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019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Екскурсія на пожежно-технічну виставку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6172200"/>
            <a:ext cx="2632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Зустріч з ветеранами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G:\Экскурсия на ДЖД\IMG_4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5800" y="381000"/>
            <a:ext cx="3453861" cy="2590800"/>
          </a:xfrm>
        </p:spPr>
      </p:pic>
      <p:pic>
        <p:nvPicPr>
          <p:cNvPr id="46083" name="Picture 3" descr="C:\Documents and Settings\user\Рабочий стол\фото\Изображение 2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3657600"/>
            <a:ext cx="3429000" cy="257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IMG_469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3657600"/>
            <a:ext cx="346523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31" descr="D:\ВЧИТЕЛІ ШКОЛИ\Чередниченко\Фото по войне\DSCN17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76800" y="381000"/>
            <a:ext cx="3581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2971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Екскурсія до дитячої Південної залізниці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2971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Екскурсія до шкільного музею </a:t>
            </a:r>
            <a:r>
              <a:rPr lang="uk-UA" b="1" dirty="0" err="1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“Літопис</a:t>
            </a:r>
            <a:r>
              <a:rPr lang="uk-UA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 першої Основ</a:t>
            </a:r>
            <a:r>
              <a:rPr lang="en-US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янської</a:t>
            </a:r>
            <a:r>
              <a:rPr lang="uk-UA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школи”</a:t>
            </a:r>
            <a:endParaRPr lang="ru-RU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1501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Екскурсія до Харківського музею природи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6150114"/>
            <a:ext cx="347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Відвідування музею авіаційного заводу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7030A0"/>
                </a:solidFill>
              </a:rPr>
              <a:t>Проблема, над якою працює  методичне об’єднання   </a:t>
            </a:r>
            <a:r>
              <a:rPr lang="uk-UA" b="1" smtClean="0">
                <a:solidFill>
                  <a:srgbClr val="7030A0"/>
                </a:solidFill>
              </a:rPr>
              <a:t>в 2012-2013 </a:t>
            </a:r>
            <a:r>
              <a:rPr lang="uk-UA" b="1" dirty="0" smtClean="0">
                <a:solidFill>
                  <a:srgbClr val="7030A0"/>
                </a:solidFill>
              </a:rPr>
              <a:t>навчальному році: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b="1" dirty="0" smtClean="0"/>
              <a:t>Формування в учнів ціннісних ознак громадян української держави, виховання духовності</a:t>
            </a:r>
            <a:r>
              <a:rPr lang="ru-RU" b="1" dirty="0" smtClean="0"/>
              <a:t> та </a:t>
            </a:r>
            <a:r>
              <a:rPr lang="ru-RU" b="1" dirty="0" err="1" smtClean="0"/>
              <a:t>загальної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endParaRPr lang="uk-UA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Формування здорового способу життя</a:t>
            </a:r>
            <a:endParaRPr lang="ru-RU" sz="28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D:\ВЧИТЕЛІ ШКОЛИ\Чередниченко\Фото Черед\IMG_4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85800" y="1143000"/>
            <a:ext cx="3360738" cy="2209800"/>
          </a:xfrm>
        </p:spPr>
      </p:pic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1143000"/>
            <a:ext cx="3581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9" descr="IMG_427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3962400"/>
            <a:ext cx="35448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10" descr="IMG_430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76800" y="3779838"/>
            <a:ext cx="3581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3352800"/>
            <a:ext cx="2128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Ранкова зарядка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248400"/>
            <a:ext cx="3233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uk-UA" sz="2000" b="1" dirty="0" err="1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“Шкідливе</a:t>
            </a:r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000" b="1" dirty="0" err="1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корисне”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352800"/>
            <a:ext cx="335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Музичні перерви</a:t>
            </a:r>
            <a:endParaRPr lang="ru-RU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6248400"/>
            <a:ext cx="3767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Впровадження динамічних поз</a:t>
            </a:r>
            <a:endParaRPr lang="ru-RU" sz="20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Робота вчителів початкової школи направлена на: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76400"/>
            <a:ext cx="7620000" cy="3856037"/>
          </a:xfrm>
        </p:spPr>
        <p:txBody>
          <a:bodyPr/>
          <a:lstStyle/>
          <a:p>
            <a:pPr algn="just"/>
            <a:r>
              <a:rPr lang="uk-UA" sz="28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формування учнівського колективу, розвиток дитячого самоврядування;</a:t>
            </a:r>
          </a:p>
          <a:p>
            <a:pPr algn="just"/>
            <a:r>
              <a:rPr lang="uk-UA" sz="28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збереження та зміцнення фізичного, психічного та соціального здоров</a:t>
            </a:r>
            <a:r>
              <a:rPr lang="en-US" sz="28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я особистості;</a:t>
            </a:r>
          </a:p>
          <a:p>
            <a:pPr algn="just"/>
            <a:r>
              <a:rPr lang="uk-UA" sz="2800" b="1" dirty="0" smtClean="0">
                <a:solidFill>
                  <a:srgbClr val="700E5B"/>
                </a:solidFill>
                <a:latin typeface="Times New Roman" pitchFamily="18" charset="0"/>
                <a:cs typeface="Times New Roman" pitchFamily="18" charset="0"/>
              </a:rPr>
              <a:t>формування творчих здібностей у школярів.</a:t>
            </a:r>
            <a:endParaRPr lang="ru-RU" sz="2800" b="1" dirty="0">
              <a:solidFill>
                <a:srgbClr val="700E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Дякуємо за увагу !!!</a:t>
            </a:r>
            <a:endParaRPr lang="ru-RU" dirty="0"/>
          </a:p>
        </p:txBody>
      </p:sp>
      <p:pic>
        <p:nvPicPr>
          <p:cNvPr id="49154" name="Picture 2" descr="D:\ВЧИТЕЛІ ШКОЛИ\Доценко\Доценко\картинки\Картинки\fbbe618572e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9155" name="Прямокутник 4"/>
          <p:cNvSpPr>
            <a:spLocks noChangeArrowheads="1"/>
          </p:cNvSpPr>
          <p:nvPr/>
        </p:nvSpPr>
        <p:spPr bwMode="auto">
          <a:xfrm>
            <a:off x="914400" y="5657850"/>
            <a:ext cx="7913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Дякуємо за увагу !</a:t>
            </a:r>
            <a:endParaRPr lang="ru-RU" sz="7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Основні  завдання  методичного об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єднання в 2010-2011 навчальному році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Глибоке вивчення і практична реалізація програми;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реалізація Державних освітніх стандартів і продовження впровадження інноваційних технологій навчання у роботу вчителів початкової школи;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забезпечення виконання варіативної та інваріантної частин робочого навчального плану;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2800" dirty="0" smtClean="0">
                <a:latin typeface="Times New Roman" pitchFamily="18" charset="0"/>
                <a:cs typeface="Times New Roman" pitchFamily="18" charset="0"/>
              </a:rPr>
              <a:t>формування дидактичної компетенції вчителя;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2800" dirty="0" smtClean="0">
                <a:latin typeface="Times New Roman" pitchFamily="18" charset="0"/>
                <a:cs typeface="Times New Roman" pitchFamily="18" charset="0"/>
              </a:rPr>
              <a:t>традиції і новаторство у навчально-виховному процесі;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2800" dirty="0" smtClean="0">
                <a:latin typeface="Times New Roman" pitchFamily="18" charset="0"/>
                <a:cs typeface="Times New Roman" pitchFamily="18" charset="0"/>
              </a:rPr>
              <a:t>формування в молодших школярів навичок здорового способу життя;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2800" dirty="0" smtClean="0">
                <a:latin typeface="Times New Roman" pitchFamily="18" charset="0"/>
                <a:cs typeface="Times New Roman" pitchFamily="18" charset="0"/>
              </a:rPr>
              <a:t>аналіз навчально-виховного процесу і його результатів – якості знань, умінь і навичок, вихованості  і розвитку школярів;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sz="12800" dirty="0" smtClean="0">
                <a:latin typeface="Times New Roman" pitchFamily="18" charset="0"/>
                <a:cs typeface="Times New Roman" pitchFamily="18" charset="0"/>
              </a:rPr>
              <a:t>формування особистості учня, розвиток його здібностей, обдарувань.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створення психолого-педагогічних умов для подолання низького рівня навчальних досягнень і формування активності та загальної культури учнів;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створення умов для розкриття духовного і творчого потенціалу учнів;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формування вміння та бажання вчитися;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екологічне виховання молодших школярів;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формування комунікативних умінь та навичок;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розвиток пізнавальних інтересів учнів початкових класів.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0668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7030A0"/>
                </a:solidFill>
              </a:rPr>
              <a:t>Склад ШМО </a:t>
            </a:r>
            <a:r>
              <a:rPr lang="ru-RU" b="1" dirty="0" err="1" smtClean="0">
                <a:solidFill>
                  <a:srgbClr val="7030A0"/>
                </a:solidFill>
              </a:rPr>
              <a:t>вчителів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початкових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класів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Харківської загальноосвітньої школи І-ІІІ ступенів № 41 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Харківської міської ради Харківської області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pic>
        <p:nvPicPr>
          <p:cNvPr id="4" name="Місце для вмісту 3" descr="IMG_514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524000"/>
            <a:ext cx="1981200" cy="264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3759200"/>
            <a:ext cx="20193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33800" y="1447800"/>
            <a:ext cx="1981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34000" y="3733800"/>
            <a:ext cx="194575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G:\pb20097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58000" y="1447800"/>
            <a:ext cx="1928688" cy="25687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315200" cy="6397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Шкільне методичне об’єднання очолює  вчитель І кваліфікаційної категорії, </a:t>
            </a:r>
            <a:br>
              <a:rPr lang="uk-UA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Васильченко Вікторія Миколаївна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5257800"/>
            <a:ext cx="7467600" cy="11430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Впровадження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інноваційних освітніх технологій в початковій школі на уроках та в позаурочний час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2800" y="17526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3716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1 вересня 2012 року розпочинається впровадження Державного стандарту початкової загальної освіти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14800"/>
            <a:ext cx="8077200" cy="1736725"/>
          </a:xfrm>
        </p:spPr>
        <p:txBody>
          <a:bodyPr/>
          <a:lstStyle/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http://sch28.at.ua/2011/April/22/derg_standart.jpg"/>
          <p:cNvSpPr>
            <a:spLocks noChangeAspect="1" noChangeArrowheads="1"/>
          </p:cNvSpPr>
          <p:nvPr/>
        </p:nvSpPr>
        <p:spPr bwMode="auto">
          <a:xfrm>
            <a:off x="155575" y="-365125"/>
            <a:ext cx="13620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://sch28.at.ua/2011/April/22/derg_standart.jpg"/>
          <p:cNvSpPr>
            <a:spLocks noChangeAspect="1" noChangeArrowheads="1"/>
          </p:cNvSpPr>
          <p:nvPr/>
        </p:nvSpPr>
        <p:spPr bwMode="auto">
          <a:xfrm>
            <a:off x="155575" y="-365125"/>
            <a:ext cx="13620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0" y="2133600"/>
            <a:ext cx="459192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алка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624</TotalTime>
  <Words>500</Words>
  <Application>Microsoft Office PowerPoint</Application>
  <PresentationFormat>Экран (4:3)</PresentationFormat>
  <Paragraphs>89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Валка</vt:lpstr>
      <vt:lpstr>Робота методичного об’єднання вчителів початкової школи </vt:lpstr>
      <vt:lpstr>Слайд 2</vt:lpstr>
      <vt:lpstr>  Проблема, над якою працює  методичне об’єднання   в 2012-2013 навчальному році: </vt:lpstr>
      <vt:lpstr>Основні  завдання  методичного об’єднання в 2010-2011 навчальному році</vt:lpstr>
      <vt:lpstr>Слайд 5</vt:lpstr>
      <vt:lpstr>Слайд 6</vt:lpstr>
      <vt:lpstr>Склад ШМО вчителів початкових класів Харківської загальноосвітньої школи І-ІІІ ступенів № 41  Харківської міської ради Харківської області </vt:lpstr>
      <vt:lpstr>Шкільне методичне об’єднання очолює  вчитель І кваліфікаційної категорії,  Васильченко Вікторія Миколаївна </vt:lpstr>
      <vt:lpstr>З 1 вересня 2012 року розпочинається впровадження Державного стандарту початкової загальної освіти</vt:lpstr>
      <vt:lpstr>Слайд 10</vt:lpstr>
      <vt:lpstr>Слайд 11</vt:lpstr>
      <vt:lpstr>Слайд 12</vt:lpstr>
      <vt:lpstr>          Седіна Світлана Іванівна  спеціаліст ІІ кваліфікаційної категорії            </vt:lpstr>
      <vt:lpstr>Слайд 14</vt:lpstr>
      <vt:lpstr>Слайд 15</vt:lpstr>
      <vt:lpstr>Козьменко Марина Миколаївна Кваліфікаційна категорія “спеціаліст”</vt:lpstr>
      <vt:lpstr>Слайд 17</vt:lpstr>
      <vt:lpstr>Слайд 18</vt:lpstr>
      <vt:lpstr>Осеніна Дар’я Дмитрівна кваліфікаційна категорія «спеціаліст»</vt:lpstr>
      <vt:lpstr>Слайд 20</vt:lpstr>
      <vt:lpstr>Слайд 21</vt:lpstr>
      <vt:lpstr>Слайд 22</vt:lpstr>
      <vt:lpstr>Макаренко Марина Володимирівна вихователь ГПД Кваліфікаційна категорія “спеціаліст”</vt:lpstr>
      <vt:lpstr>Слайд 24</vt:lpstr>
      <vt:lpstr>Слайд 25</vt:lpstr>
      <vt:lpstr>Позакласна робота</vt:lpstr>
      <vt:lpstr>Слайд 27</vt:lpstr>
      <vt:lpstr>Слайд 28</vt:lpstr>
      <vt:lpstr>Слайд 29</vt:lpstr>
      <vt:lpstr>Формування здорового способу життя</vt:lpstr>
      <vt:lpstr>Робота вчителів початкової школи направлена на:</vt:lpstr>
      <vt:lpstr>Дякуємо за увагу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111</cp:lastModifiedBy>
  <cp:revision>129</cp:revision>
  <dcterms:modified xsi:type="dcterms:W3CDTF">2013-01-16T14:24:11Z</dcterms:modified>
</cp:coreProperties>
</file>