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8"/>
  </p:notesMasterIdLst>
  <p:handoutMasterIdLst>
    <p:handoutMasterId r:id="rId39"/>
  </p:handoutMasterIdLst>
  <p:sldIdLst>
    <p:sldId id="356" r:id="rId2"/>
    <p:sldId id="372" r:id="rId3"/>
    <p:sldId id="389" r:id="rId4"/>
    <p:sldId id="373" r:id="rId5"/>
    <p:sldId id="355" r:id="rId6"/>
    <p:sldId id="357" r:id="rId7"/>
    <p:sldId id="359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32" r:id="rId18"/>
    <p:sldId id="343" r:id="rId19"/>
    <p:sldId id="374" r:id="rId20"/>
    <p:sldId id="347" r:id="rId21"/>
    <p:sldId id="349" r:id="rId22"/>
    <p:sldId id="350" r:id="rId23"/>
    <p:sldId id="351" r:id="rId24"/>
    <p:sldId id="352" r:id="rId25"/>
    <p:sldId id="353" r:id="rId26"/>
    <p:sldId id="377" r:id="rId27"/>
    <p:sldId id="378" r:id="rId28"/>
    <p:sldId id="379" r:id="rId29"/>
    <p:sldId id="385" r:id="rId30"/>
    <p:sldId id="386" r:id="rId31"/>
    <p:sldId id="387" r:id="rId32"/>
    <p:sldId id="380" r:id="rId33"/>
    <p:sldId id="381" r:id="rId34"/>
    <p:sldId id="382" r:id="rId35"/>
    <p:sldId id="384" r:id="rId36"/>
    <p:sldId id="383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BDFFFF"/>
    <a:srgbClr val="FF0000"/>
    <a:srgbClr val="FFFFCC"/>
    <a:srgbClr val="33CCFF"/>
    <a:srgbClr val="FFCC00"/>
    <a:srgbClr val="0066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06" autoAdjust="0"/>
    <p:restoredTop sz="94664" autoAdjust="0"/>
  </p:normalViewPr>
  <p:slideViewPr>
    <p:cSldViewPr>
      <p:cViewPr varScale="1">
        <p:scale>
          <a:sx n="58" d="100"/>
          <a:sy n="58" d="100"/>
        </p:scale>
        <p:origin x="-4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DF5B536F-4E87-4925-BCBC-23983594B3E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410041D4-B877-4BAB-9CFC-23E8CCE91D8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D9909-CB26-47F3-9751-89F5403824F8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7B3A0-D4F1-4DA2-B54B-385A23756BF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C47DA-9643-4ED1-BA2F-0729C98F2DDF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216A8-F16D-4C19-AEE9-A27AA0DF35E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7388-1385-46CC-B9B9-BCC69A3DFC8F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62A09-BB92-4206-88E7-826CB58D070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481FD-5EED-43A4-91C0-04323E8013F8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F84BD-A5D5-4A52-B657-1F9B54C41A8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B7693-56F3-4DD5-8F7C-DEBB2E3E7F13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157F-4B0B-4CFC-9F51-5BC336D8086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128AE-694A-49BB-A162-1F40FA307350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488D1-4FBB-47B1-8EBC-7EAEB97AD2C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21D18-0FBE-4AE5-96B2-B495BDA7F532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7FB81-DC77-41DB-8B29-052340EAD4D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CE38-908D-48DA-BCB4-A2471A8CC948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9ACFA-F588-4D67-A86C-E12994418A9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D2F1E-4105-4FDB-B7B0-E0F0D150C7E6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C9828-CD4D-408E-B0C0-D816EBAFF8B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718F6-10C8-4C42-8EFB-1A202C425973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46694-5B52-4BB9-B74E-D3074302082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A541-2D84-441F-9564-B8325DC7EE1D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1FC8-38F2-459C-8F4F-3C49B4D9278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99002-E8AC-4EAD-BC18-A6788751EE8F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24C43-0CFE-4B87-8832-82278D0A648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208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2083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ru-RU" sz="2400"/>
              </a:p>
            </p:txBody>
          </p:sp>
          <p:sp>
            <p:nvSpPr>
              <p:cNvPr id="12083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</a:defRPr>
            </a:lvl1pPr>
          </a:lstStyle>
          <a:p>
            <a:pPr>
              <a:defRPr/>
            </a:pPr>
            <a:fld id="{8D236E6D-B37B-4EB3-9CF3-D6DFC55B168F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</a:defRPr>
            </a:lvl1pPr>
          </a:lstStyle>
          <a:p>
            <a:pPr>
              <a:defRPr/>
            </a:pPr>
            <a:fld id="{A786768A-9397-4A45-B26B-6C1229BDCC1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ХАРКІВСЬКА ГІМНАЗІЯ № 34 </a:t>
            </a:r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6387" name="Picture 4" descr="1(1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713" y="1412875"/>
            <a:ext cx="6696075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514350"/>
            <a:ext cx="2743200" cy="898525"/>
          </a:xfrm>
        </p:spPr>
        <p:txBody>
          <a:bodyPr lIns="0" rIns="0" bIns="0" anchor="b"/>
          <a:lstStyle/>
          <a:p>
            <a:pPr algn="ctr" eaLnBrk="1" hangingPunct="1"/>
            <a:r>
              <a:rPr lang="uk-UA" sz="2400" smtClean="0">
                <a:solidFill>
                  <a:srgbClr val="115964"/>
                </a:solidFill>
              </a:rPr>
              <a:t>Костюк Тетяна Богданівна</a:t>
            </a:r>
            <a:endParaRPr lang="ru-RU" sz="2400" smtClean="0">
              <a:solidFill>
                <a:srgbClr val="115964"/>
              </a:solidFill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4294967295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uk-UA" sz="2600" smtClean="0"/>
              <a:t>Педстаж –27 років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uk-UA" sz="26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2600" smtClean="0"/>
              <a:t>Кредо: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2600" smtClean="0"/>
              <a:t>“ У вихованні найголовніше – не зашкодити.”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uk-UA" sz="1700" smtClean="0"/>
              <a:t>В. О. Сухомлинський</a:t>
            </a:r>
            <a:endParaRPr lang="ru-RU" sz="1700" smtClean="0"/>
          </a:p>
        </p:txBody>
      </p:sp>
      <p:pic>
        <p:nvPicPr>
          <p:cNvPr id="25603" name="Содержимое 4" descr="P100045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59213" y="1712913"/>
            <a:ext cx="4827587" cy="39576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algn="ctr" eaLnBrk="1" hangingPunct="1"/>
            <a:r>
              <a:rPr lang="uk-UA" sz="2400" smtClean="0">
                <a:solidFill>
                  <a:srgbClr val="115964"/>
                </a:solidFill>
              </a:rPr>
              <a:t>Сухенко Тетяна Павлівна</a:t>
            </a:r>
            <a:endParaRPr lang="ru-RU" sz="2400" smtClean="0">
              <a:solidFill>
                <a:srgbClr val="115964"/>
              </a:solidFill>
            </a:endParaRPr>
          </a:p>
        </p:txBody>
      </p:sp>
      <p:sp>
        <p:nvSpPr>
          <p:cNvPr id="26626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marL="273050" indent="-273050" eaLnBrk="1" hangingPunct="1"/>
            <a:r>
              <a:rPr lang="uk-UA" smtClean="0"/>
              <a:t>Педстаж –23 роки</a:t>
            </a:r>
          </a:p>
          <a:p>
            <a:pPr marL="273050" indent="-273050" algn="r" eaLnBrk="1" hangingPunct="1"/>
            <a:r>
              <a:rPr lang="uk-UA" smtClean="0"/>
              <a:t>Кредо: “ Далеко не кожний учень стане ученим, письменником, але майстром у своїй справі повинен стати кожний…”</a:t>
            </a:r>
            <a:endParaRPr lang="uk-UA" sz="1800" smtClean="0"/>
          </a:p>
          <a:p>
            <a:pPr marL="273050" indent="-273050" algn="r" eaLnBrk="1" hangingPunct="1"/>
            <a:r>
              <a:rPr lang="uk-UA" sz="1800" smtClean="0"/>
              <a:t>В. О. Сухомлинський</a:t>
            </a:r>
            <a:endParaRPr lang="uk-UA" smtClean="0"/>
          </a:p>
          <a:p>
            <a:pPr marL="273050" indent="-273050" eaLnBrk="1" hangingPunct="1"/>
            <a:endParaRPr lang="ru-RU" smtClean="0"/>
          </a:p>
        </p:txBody>
      </p:sp>
      <p:pic>
        <p:nvPicPr>
          <p:cNvPr id="26627" name="Содержимое 6" descr="P100046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14400" y="2311400"/>
            <a:ext cx="3814763" cy="312578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algn="ctr" eaLnBrk="1" hangingPunct="1"/>
            <a:r>
              <a:rPr lang="uk-UA" sz="2400" smtClean="0">
                <a:solidFill>
                  <a:srgbClr val="115964"/>
                </a:solidFill>
              </a:rPr>
              <a:t>Лапіна Ганна Олександрівна</a:t>
            </a:r>
            <a:endParaRPr lang="ru-RU" sz="2400" smtClean="0">
              <a:solidFill>
                <a:srgbClr val="115964"/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273050" indent="-273050" eaLnBrk="1" hangingPunct="1"/>
            <a:r>
              <a:rPr lang="uk-UA" sz="2500" smtClean="0"/>
              <a:t>Педстаж –21 рік</a:t>
            </a:r>
          </a:p>
          <a:p>
            <a:pPr marL="273050" indent="-273050" eaLnBrk="1" hangingPunct="1"/>
            <a:endParaRPr lang="uk-UA" sz="2500" smtClean="0"/>
          </a:p>
          <a:p>
            <a:pPr marL="273050" indent="-273050" eaLnBrk="1" hangingPunct="1"/>
            <a:r>
              <a:rPr lang="uk-UA" sz="2500" smtClean="0"/>
              <a:t>Кредо: “Треба бути обережним у вчинках, але нестримним у мріях.”</a:t>
            </a:r>
          </a:p>
          <a:p>
            <a:pPr marL="273050" indent="-273050" algn="r" eaLnBrk="1" hangingPunct="1"/>
            <a:r>
              <a:rPr lang="uk-UA" sz="1800" smtClean="0"/>
              <a:t>Януш Корчак</a:t>
            </a:r>
            <a:endParaRPr lang="ru-RU" sz="1800" smtClean="0"/>
          </a:p>
        </p:txBody>
      </p:sp>
      <p:pic>
        <p:nvPicPr>
          <p:cNvPr id="27651" name="Содержимое 4" descr="P100046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872038" y="2311400"/>
            <a:ext cx="3814762" cy="312578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1125538"/>
            <a:ext cx="2212975" cy="1223962"/>
          </a:xfrm>
        </p:spPr>
        <p:txBody>
          <a:bodyPr lIns="45720" rIns="45720" anchor="b"/>
          <a:lstStyle/>
          <a:p>
            <a:pPr algn="ctr" eaLnBrk="1" hangingPunct="1"/>
            <a:r>
              <a:rPr lang="uk-UA" sz="2000" b="1" smtClean="0"/>
              <a:t>Митрофанова</a:t>
            </a:r>
            <a:br>
              <a:rPr lang="uk-UA" sz="2000" b="1" smtClean="0"/>
            </a:br>
            <a:r>
              <a:rPr lang="uk-UA" sz="2000" b="1" smtClean="0"/>
              <a:t>Наталія</a:t>
            </a:r>
            <a:br>
              <a:rPr lang="uk-UA" sz="2000" b="1" smtClean="0"/>
            </a:br>
            <a:r>
              <a:rPr lang="uk-UA" sz="1800" b="1" smtClean="0"/>
              <a:t>Володимирівна</a:t>
            </a:r>
            <a:endParaRPr lang="ru-RU" sz="2000" b="1" smtClean="0"/>
          </a:p>
        </p:txBody>
      </p:sp>
      <p:pic>
        <p:nvPicPr>
          <p:cNvPr id="28674" name="Рисунок 4" descr="P1000457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 rot="420000">
            <a:off x="3486150" y="1200150"/>
            <a:ext cx="4618038" cy="39306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  <p:sp>
        <p:nvSpPr>
          <p:cNvPr id="28675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611188" y="2420938"/>
            <a:ext cx="2605087" cy="2747962"/>
          </a:xfrm>
        </p:spPr>
        <p:txBody>
          <a:bodyPr lIns="64008" rIns="45720"/>
          <a:lstStyle/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uk-UA" sz="2200" smtClean="0"/>
              <a:t>Педстаж –9 років</a:t>
            </a:r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uk-UA" sz="2200" smtClean="0"/>
              <a:t>Кредо: “ У школі дитина не тільки вчиться. В школі вона живе.”</a:t>
            </a:r>
          </a:p>
          <a:p>
            <a:pPr marL="0" indent="0" algn="r" eaLnBrk="1" hangingPunct="1">
              <a:spcBef>
                <a:spcPts val="250"/>
              </a:spcBef>
              <a:buFontTx/>
              <a:buNone/>
            </a:pPr>
            <a:r>
              <a:rPr lang="uk-UA" sz="1300" smtClean="0"/>
              <a:t>В. О. Сухомлинський</a:t>
            </a:r>
            <a:endParaRPr lang="ru-RU" sz="140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algn="ctr" eaLnBrk="1" hangingPunct="1"/>
            <a:r>
              <a:rPr lang="uk-UA" sz="2400" smtClean="0"/>
              <a:t>Сурмач Наталія Михайлівна</a:t>
            </a:r>
            <a:endParaRPr lang="ru-RU" sz="2400" smtClean="0"/>
          </a:p>
        </p:txBody>
      </p:sp>
      <p:pic>
        <p:nvPicPr>
          <p:cNvPr id="29698" name="Содержимое 4" descr="P100046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14400" y="2311400"/>
            <a:ext cx="3814763" cy="3125788"/>
          </a:xfrm>
        </p:spPr>
      </p:pic>
      <p:sp>
        <p:nvSpPr>
          <p:cNvPr id="29699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16463" y="1700213"/>
            <a:ext cx="4038600" cy="4433887"/>
          </a:xfrm>
        </p:spPr>
        <p:txBody>
          <a:bodyPr/>
          <a:lstStyle/>
          <a:p>
            <a:pPr marL="273050" indent="-273050" eaLnBrk="1" hangingPunct="1"/>
            <a:r>
              <a:rPr lang="uk-UA" smtClean="0"/>
              <a:t>Педстаж –8 років</a:t>
            </a:r>
          </a:p>
          <a:p>
            <a:pPr marL="273050" indent="-273050" eaLnBrk="1" hangingPunct="1"/>
            <a:r>
              <a:rPr lang="uk-UA" smtClean="0"/>
              <a:t> Кредо: “ Не умовних звуків тільки вчиться дитина, вивчаючи рідну мову, а п</a:t>
            </a:r>
            <a:r>
              <a:rPr lang="en-US" smtClean="0"/>
              <a:t>`</a:t>
            </a:r>
            <a:r>
              <a:rPr lang="uk-UA" smtClean="0"/>
              <a:t>є духовне життя й силу рідного слова.”</a:t>
            </a:r>
          </a:p>
          <a:p>
            <a:pPr marL="273050" indent="-273050" algn="r" eaLnBrk="1" hangingPunct="1"/>
            <a:r>
              <a:rPr lang="uk-UA" sz="1800" smtClean="0"/>
              <a:t>Костянтин Ушинський</a:t>
            </a:r>
            <a:endParaRPr lang="ru-RU" sz="180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1176338"/>
            <a:ext cx="2212975" cy="1244600"/>
          </a:xfrm>
        </p:spPr>
        <p:txBody>
          <a:bodyPr lIns="45720" rIns="45720" anchor="b"/>
          <a:lstStyle/>
          <a:p>
            <a:pPr algn="ctr" eaLnBrk="1" hangingPunct="1"/>
            <a:r>
              <a:rPr lang="uk-UA" sz="2100" b="1" smtClean="0">
                <a:solidFill>
                  <a:srgbClr val="115964"/>
                </a:solidFill>
              </a:rPr>
              <a:t>Бризгалова</a:t>
            </a:r>
            <a:br>
              <a:rPr lang="uk-UA" sz="2100" b="1" smtClean="0">
                <a:solidFill>
                  <a:srgbClr val="115964"/>
                </a:solidFill>
              </a:rPr>
            </a:br>
            <a:r>
              <a:rPr lang="uk-UA" sz="2100" b="1" smtClean="0">
                <a:solidFill>
                  <a:srgbClr val="115964"/>
                </a:solidFill>
              </a:rPr>
              <a:t>Любов </a:t>
            </a:r>
            <a:br>
              <a:rPr lang="uk-UA" sz="2100" b="1" smtClean="0">
                <a:solidFill>
                  <a:srgbClr val="115964"/>
                </a:solidFill>
              </a:rPr>
            </a:br>
            <a:r>
              <a:rPr lang="uk-UA" sz="1900" b="1" smtClean="0">
                <a:solidFill>
                  <a:srgbClr val="115964"/>
                </a:solidFill>
              </a:rPr>
              <a:t>Олександрівна</a:t>
            </a:r>
            <a:endParaRPr lang="ru-RU" sz="2100" b="1" smtClean="0">
              <a:solidFill>
                <a:srgbClr val="115964"/>
              </a:solidFill>
            </a:endParaRPr>
          </a:p>
        </p:txBody>
      </p:sp>
      <p:sp>
        <p:nvSpPr>
          <p:cNvPr id="30722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058863" y="2522538"/>
            <a:ext cx="2085975" cy="2249487"/>
          </a:xfrm>
        </p:spPr>
        <p:txBody>
          <a:bodyPr lIns="64008" rIns="45720"/>
          <a:lstStyle/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uk-UA" sz="1700" dirty="0" err="1" smtClean="0"/>
              <a:t>Педстаж</a:t>
            </a:r>
            <a:r>
              <a:rPr lang="uk-UA" sz="1700" dirty="0" smtClean="0"/>
              <a:t> –8 років</a:t>
            </a:r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endParaRPr lang="uk-UA" sz="1700" dirty="0" smtClean="0"/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uk-UA" sz="2400" dirty="0" smtClean="0"/>
              <a:t>Кредо: </a:t>
            </a:r>
            <a:r>
              <a:rPr lang="uk-UA" sz="2400" dirty="0" err="1" smtClean="0"/>
              <a:t>“Навчаючи</a:t>
            </a:r>
            <a:r>
              <a:rPr lang="uk-UA" sz="2400" dirty="0" smtClean="0"/>
              <a:t> – </a:t>
            </a:r>
            <a:r>
              <a:rPr lang="uk-UA" sz="2400" dirty="0" err="1" smtClean="0"/>
              <a:t>вчимося.”</a:t>
            </a:r>
            <a:endParaRPr lang="uk-UA" sz="2400" dirty="0" smtClean="0"/>
          </a:p>
          <a:p>
            <a:pPr marL="0" indent="0" algn="r" eaLnBrk="1" hangingPunct="1">
              <a:spcBef>
                <a:spcPts val="250"/>
              </a:spcBef>
              <a:buFontTx/>
              <a:buNone/>
            </a:pPr>
            <a:r>
              <a:rPr lang="uk-UA" sz="1700" dirty="0" smtClean="0"/>
              <a:t>Педагогічна мудрість</a:t>
            </a:r>
            <a:endParaRPr lang="ru-RU" sz="1700" dirty="0" smtClean="0"/>
          </a:p>
        </p:txBody>
      </p:sp>
      <p:pic>
        <p:nvPicPr>
          <p:cNvPr id="30723" name="Рисунок 4" descr="P1000455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 rot="420000">
            <a:off x="3498158" y="1247477"/>
            <a:ext cx="4618038" cy="39306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2819400" cy="4608513"/>
          </a:xfrm>
        </p:spPr>
        <p:txBody>
          <a:bodyPr/>
          <a:lstStyle/>
          <a:p>
            <a:r>
              <a:rPr lang="uk-UA" sz="2000" b="1" smtClean="0"/>
              <a:t>Поліщук Тетяна Володимирівна </a:t>
            </a:r>
            <a:br>
              <a:rPr lang="uk-UA" sz="2000" b="1" smtClean="0"/>
            </a:br>
            <a:r>
              <a:rPr lang="uk-UA" sz="2000" b="1" smtClean="0"/>
              <a:t/>
            </a:r>
            <a:br>
              <a:rPr lang="uk-UA" sz="2000" b="1" smtClean="0"/>
            </a:br>
            <a:r>
              <a:rPr lang="uk-UA" sz="2000" b="1" smtClean="0"/>
              <a:t>Педстаж – 21 рік </a:t>
            </a:r>
            <a:br>
              <a:rPr lang="uk-UA" sz="2000" b="1" smtClean="0"/>
            </a:br>
            <a:r>
              <a:rPr lang="uk-UA" sz="2000" b="1" smtClean="0"/>
              <a:t/>
            </a:r>
            <a:br>
              <a:rPr lang="uk-UA" sz="2000" b="1" smtClean="0"/>
            </a:br>
            <a:r>
              <a:rPr lang="uk-UA" sz="2000" b="1" smtClean="0"/>
              <a:t>Кредо:</a:t>
            </a:r>
            <a:br>
              <a:rPr lang="uk-UA" sz="2000" b="1" smtClean="0"/>
            </a:br>
            <a:r>
              <a:rPr lang="uk-UA" sz="2000" b="1" smtClean="0"/>
              <a:t>Педагогічна ідея – це повітря, в якому розправляє крила педагогічна творчість.         </a:t>
            </a:r>
            <a:r>
              <a:rPr lang="uk-UA" sz="2000" smtClean="0"/>
              <a:t>В. Сухомлинський</a:t>
            </a:r>
            <a:endParaRPr lang="ru-RU" sz="2000" smtClean="0"/>
          </a:p>
        </p:txBody>
      </p:sp>
      <p:pic>
        <p:nvPicPr>
          <p:cNvPr id="31746" name="Содержимое 5" descr="P1030643.JPG"/>
          <p:cNvPicPr>
            <a:picLocks noGrp="1" noChangeAspect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388976">
            <a:off x="3203575" y="1125538"/>
            <a:ext cx="5227638" cy="39243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08962" cy="554355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uk-UA" sz="3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uk-UA" sz="38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 1 вересня 2012 року</a:t>
            </a:r>
            <a:r>
              <a:rPr lang="uk-UA" sz="3800" smtClean="0"/>
              <a:t> </a:t>
            </a:r>
            <a:r>
              <a:rPr lang="uk-UA" sz="46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впроваджуємо новий Державний стандарт початкової загальної освіти,</a:t>
            </a:r>
            <a:br>
              <a:rPr lang="uk-UA" sz="46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38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затверджений постановою Кабінету Міністрів України            від 20.04.2011 № 462</a:t>
            </a:r>
            <a:r>
              <a:rPr lang="uk-UA" sz="3800" smtClean="0"/>
              <a:t> </a:t>
            </a:r>
            <a:endParaRPr lang="ru-RU" sz="380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000099"/>
                </a:solidFill>
              </a:rPr>
              <a:t>Наказ МОНМСУ</a:t>
            </a:r>
            <a:br>
              <a:rPr lang="uk-UA" b="1" smtClean="0">
                <a:solidFill>
                  <a:srgbClr val="000099"/>
                </a:solidFill>
              </a:rPr>
            </a:br>
            <a:r>
              <a:rPr lang="uk-UA" b="1" smtClean="0">
                <a:solidFill>
                  <a:srgbClr val="000099"/>
                </a:solidFill>
              </a:rPr>
              <a:t>від 07.02.2012 №118</a:t>
            </a:r>
            <a:endParaRPr lang="ru-RU" b="1" smtClean="0">
              <a:solidFill>
                <a:srgbClr val="000099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uk-UA" sz="1800" b="1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sz="3600" b="1" smtClean="0">
                <a:solidFill>
                  <a:schemeClr val="accent2"/>
                </a:solidFill>
              </a:rPr>
              <a:t>Про надання грифа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3600" b="1" smtClean="0">
                <a:solidFill>
                  <a:schemeClr val="accent2"/>
                </a:solidFill>
              </a:rPr>
              <a:t>навчальній літературі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3600" b="1" smtClean="0"/>
              <a:t>(визначено перелік підручників для учнів 1-4 класів ЗНЗ, яким надано гриф рекомендовано Міністерством)</a:t>
            </a:r>
            <a:endParaRPr lang="ru-RU" sz="3600" b="1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9" descr="IMG_032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333375"/>
            <a:ext cx="4752975" cy="3382963"/>
          </a:xfrm>
        </p:spPr>
      </p:pic>
      <p:pic>
        <p:nvPicPr>
          <p:cNvPr id="34818" name="Picture 10" descr="IMG_033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00563" y="3325813"/>
            <a:ext cx="4464050" cy="33480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4375150"/>
          </a:xfrm>
        </p:spPr>
        <p:txBody>
          <a:bodyPr/>
          <a:lstStyle/>
          <a:p>
            <a:r>
              <a:rPr lang="uk-UA" smtClean="0"/>
              <a:t>          </a:t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          ЗВІТ – ПРЕЗЕНТАЦІЯ        </a:t>
            </a:r>
            <a:br>
              <a:rPr lang="uk-UA" smtClean="0"/>
            </a:br>
            <a:r>
              <a:rPr lang="uk-UA" smtClean="0"/>
              <a:t>         ПОЧАТКОВОЇ ШКОЛИ </a:t>
            </a:r>
            <a:br>
              <a:rPr lang="uk-UA" smtClean="0"/>
            </a:br>
            <a:r>
              <a:rPr lang="uk-UA" smtClean="0"/>
              <a:t>           за І семестр 2012-2013      </a:t>
            </a:r>
            <a:br>
              <a:rPr lang="uk-UA" smtClean="0"/>
            </a:br>
            <a:r>
              <a:rPr lang="uk-UA" smtClean="0"/>
              <a:t>               навчального року</a:t>
            </a:r>
            <a:endParaRPr 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800" b="1" smtClean="0">
                <a:solidFill>
                  <a:schemeClr val="accent2"/>
                </a:solidFill>
              </a:rPr>
              <a:t>Для учнів 1 класів особлива увага приділяється:</a:t>
            </a:r>
            <a:endParaRPr lang="ru-RU" sz="3800" b="1" smtClean="0">
              <a:solidFill>
                <a:schemeClr val="accent2"/>
              </a:solidFill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організації гарячого харчування;</a:t>
            </a:r>
          </a:p>
          <a:p>
            <a:pPr eaLnBrk="1" hangingPunct="1"/>
            <a:r>
              <a:rPr lang="uk-UA" smtClean="0"/>
              <a:t>облаштуванню кімнат для відпочинку (сну);</a:t>
            </a:r>
          </a:p>
          <a:p>
            <a:pPr eaLnBrk="1" hangingPunct="1"/>
            <a:r>
              <a:rPr lang="uk-UA" smtClean="0"/>
              <a:t>облаштуванню ігрових куточків у класах; </a:t>
            </a:r>
          </a:p>
          <a:p>
            <a:pPr eaLnBrk="1" hangingPunct="1"/>
            <a:r>
              <a:rPr lang="uk-UA" smtClean="0"/>
              <a:t>обладнанню відокремлених туалетів;</a:t>
            </a:r>
          </a:p>
          <a:p>
            <a:pPr eaLnBrk="1" hangingPunct="1"/>
            <a:r>
              <a:rPr lang="uk-UA" smtClean="0"/>
              <a:t>збереженню та зміцненню фізичного здоров</a:t>
            </a:r>
            <a:r>
              <a:rPr lang="en-US" smtClean="0"/>
              <a:t>’</a:t>
            </a:r>
            <a:r>
              <a:rPr lang="uk-UA" smtClean="0"/>
              <a:t>я учнів;</a:t>
            </a:r>
          </a:p>
          <a:p>
            <a:pPr eaLnBrk="1" hangingPunct="1"/>
            <a:r>
              <a:rPr lang="uk-UA" smtClean="0"/>
              <a:t>створенню сприятливих умов для безболісної адаптації дітей до систематичного навчання.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pPr eaLnBrk="1" hangingPunct="1"/>
            <a:r>
              <a:rPr lang="uk-UA" smtClean="0"/>
              <a:t>Організація гарячого харчування</a:t>
            </a:r>
            <a:endParaRPr lang="ru-RU" smtClean="0"/>
          </a:p>
        </p:txBody>
      </p:sp>
      <p:pic>
        <p:nvPicPr>
          <p:cNvPr id="36866" name="Рисунок 3" descr="IMG_029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2060575"/>
            <a:ext cx="4033838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 descr="IMG_032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989138"/>
            <a:ext cx="4179888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mtClean="0"/>
              <a:t>Кімнати</a:t>
            </a:r>
            <a:br>
              <a:rPr lang="uk-UA" smtClean="0"/>
            </a:br>
            <a:r>
              <a:rPr lang="uk-UA" smtClean="0"/>
              <a:t>для денного відпочинку (сну)</a:t>
            </a:r>
            <a:endParaRPr lang="ru-RU" smtClean="0"/>
          </a:p>
        </p:txBody>
      </p:sp>
      <p:pic>
        <p:nvPicPr>
          <p:cNvPr id="37890" name="Рисунок 2" descr="IMG_028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700213"/>
            <a:ext cx="446405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IMG_029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268663"/>
            <a:ext cx="45005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Ігрові куточки в перших класах</a:t>
            </a:r>
            <a:endParaRPr lang="ru-RU" smtClean="0"/>
          </a:p>
        </p:txBody>
      </p:sp>
      <p:pic>
        <p:nvPicPr>
          <p:cNvPr id="38914" name="Рисунок 2" descr="IMG_03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1700213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3" descr="IMG_030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8388" y="4076700"/>
            <a:ext cx="30718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4" descr="IMG_030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4663" y="1628775"/>
            <a:ext cx="29511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6" descr="IMG_031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67325" y="4005263"/>
            <a:ext cx="3084513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     Меблі – трансформери </a:t>
            </a:r>
            <a:endParaRPr lang="ru-RU" smtClean="0"/>
          </a:p>
        </p:txBody>
      </p:sp>
      <p:pic>
        <p:nvPicPr>
          <p:cNvPr id="39938" name="Рисунок 3" descr="IMG_03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557338"/>
            <a:ext cx="28082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4" descr="IMG_031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1863" y="4437063"/>
            <a:ext cx="29876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5" descr="IMG_031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113" y="2924175"/>
            <a:ext cx="3036887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800" smtClean="0"/>
              <a:t>Збереження та зміцнення  фізичного </a:t>
            </a:r>
            <a:r>
              <a:rPr lang="en-US" sz="3800" smtClean="0"/>
              <a:t>        </a:t>
            </a:r>
            <a:br>
              <a:rPr lang="en-US" sz="3800" smtClean="0"/>
            </a:br>
            <a:r>
              <a:rPr lang="en-US" sz="3800" smtClean="0"/>
              <a:t>                </a:t>
            </a:r>
            <a:r>
              <a:rPr lang="uk-UA" sz="3800" smtClean="0"/>
              <a:t>здоров</a:t>
            </a:r>
            <a:r>
              <a:rPr lang="en-US" sz="3800" smtClean="0"/>
              <a:t>’</a:t>
            </a:r>
            <a:r>
              <a:rPr lang="uk-UA" sz="3800" smtClean="0"/>
              <a:t>я </a:t>
            </a:r>
            <a:r>
              <a:rPr lang="en-US" sz="3800" smtClean="0"/>
              <a:t>   </a:t>
            </a:r>
            <a:r>
              <a:rPr lang="uk-UA" sz="3800" smtClean="0"/>
              <a:t>учнів</a:t>
            </a:r>
            <a:endParaRPr lang="ru-RU" sz="3800" smtClean="0"/>
          </a:p>
        </p:txBody>
      </p:sp>
      <p:pic>
        <p:nvPicPr>
          <p:cNvPr id="40962" name="Picture 3" descr="IMG_031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628775"/>
            <a:ext cx="4292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IMG_03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429000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 smtClean="0"/>
              <a:t>        Участь учнів початкових класів у шкільних святах та конкурсах</a:t>
            </a:r>
            <a:endParaRPr lang="ru-RU" sz="380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1  вересня – День знань</a:t>
            </a:r>
          </a:p>
          <a:p>
            <a:endParaRPr lang="uk-UA" smtClean="0"/>
          </a:p>
          <a:p>
            <a:endParaRPr lang="ru-RU" smtClean="0"/>
          </a:p>
        </p:txBody>
      </p:sp>
      <p:pic>
        <p:nvPicPr>
          <p:cNvPr id="41987" name="Picture 9" descr="DSCN027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2205038"/>
            <a:ext cx="21590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0" descr="DSCN028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2500" y="2492375"/>
            <a:ext cx="503872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         ДЕНЬ   УЧИТЕЛЯ</a:t>
            </a:r>
            <a:endParaRPr lang="ru-RU" smtClean="0"/>
          </a:p>
        </p:txBody>
      </p:sp>
      <p:pic>
        <p:nvPicPr>
          <p:cNvPr id="43010" name="Picture 8" descr="IMG_003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196975"/>
            <a:ext cx="439261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9" descr="IMG_004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429000"/>
            <a:ext cx="42846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 smtClean="0"/>
              <a:t>      Виставка дитячих поробок</a:t>
            </a:r>
            <a:br>
              <a:rPr lang="uk-UA" sz="3800" smtClean="0"/>
            </a:br>
            <a:r>
              <a:rPr lang="uk-UA" sz="3800" smtClean="0"/>
              <a:t>          “Осінній вернісаж”</a:t>
            </a:r>
            <a:endParaRPr lang="ru-RU" sz="3800" smtClean="0"/>
          </a:p>
        </p:txBody>
      </p:sp>
      <p:pic>
        <p:nvPicPr>
          <p:cNvPr id="44034" name="Picture 5" descr="IMG_008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484313"/>
            <a:ext cx="4176712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6" descr="IMG_008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3500438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smtClean="0"/>
              <a:t/>
            </a:r>
            <a:br>
              <a:rPr lang="en-US" sz="3800" b="1" smtClean="0"/>
            </a:br>
            <a:r>
              <a:rPr lang="uk-UA" sz="3800" b="1" smtClean="0"/>
              <a:t>Переможці районного етапу конкурсу ім. Петра Яцика!</a:t>
            </a:r>
            <a:r>
              <a:rPr lang="ru-RU" sz="3800" b="1" smtClean="0"/>
              <a:t/>
            </a:r>
            <a:br>
              <a:rPr lang="ru-RU" sz="3800" b="1" smtClean="0"/>
            </a:br>
            <a:endParaRPr lang="ru-RU" sz="3800" b="1" smtClean="0"/>
          </a:p>
        </p:txBody>
      </p:sp>
      <p:pic>
        <p:nvPicPr>
          <p:cNvPr id="45058" name="Рисунок 0" descr="P1030633.JPG"/>
          <p:cNvPicPr>
            <a:picLocks noGrp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92275" y="1700213"/>
            <a:ext cx="6119813" cy="453707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188913"/>
            <a:ext cx="7558087" cy="1584325"/>
          </a:xfrm>
        </p:spPr>
        <p:txBody>
          <a:bodyPr/>
          <a:lstStyle/>
          <a:p>
            <a:pPr algn="ctr"/>
            <a:r>
              <a:rPr lang="uk-UA" sz="2400" smtClean="0">
                <a:latin typeface="Arial" charset="0"/>
              </a:rPr>
              <a:t/>
            </a:r>
            <a:br>
              <a:rPr lang="uk-UA" sz="2400" smtClean="0">
                <a:latin typeface="Arial" charset="0"/>
              </a:rPr>
            </a:br>
            <a:r>
              <a:rPr lang="uk-UA" sz="2400" smtClean="0">
                <a:latin typeface="Arial" charset="0"/>
              </a:rPr>
              <a:t>Директор гімназії </a:t>
            </a:r>
            <a:br>
              <a:rPr lang="uk-UA" sz="2400" smtClean="0">
                <a:latin typeface="Arial" charset="0"/>
              </a:rPr>
            </a:br>
            <a:r>
              <a:rPr lang="uk-UA" sz="2400" smtClean="0">
                <a:latin typeface="Arial" charset="0"/>
              </a:rPr>
              <a:t>Несвітайло Світлана Іванівна     </a:t>
            </a:r>
            <a:br>
              <a:rPr lang="uk-UA" sz="2400" smtClean="0">
                <a:latin typeface="Arial" charset="0"/>
              </a:rPr>
            </a:br>
            <a:r>
              <a:rPr lang="uk-UA" sz="2400" smtClean="0">
                <a:latin typeface="Arial" charset="0"/>
              </a:rPr>
              <a:t>      Заступник директора </a:t>
            </a:r>
            <a:br>
              <a:rPr lang="uk-UA" sz="2400" smtClean="0">
                <a:latin typeface="Arial" charset="0"/>
              </a:rPr>
            </a:br>
            <a:r>
              <a:rPr lang="uk-UA" sz="2400" smtClean="0">
                <a:latin typeface="Arial" charset="0"/>
              </a:rPr>
              <a:t>      Сисоєва Маргарита Олександрівна</a:t>
            </a:r>
            <a:endParaRPr lang="ru-RU" sz="2400" smtClean="0">
              <a:latin typeface="Arial" charset="0"/>
            </a:endParaRPr>
          </a:p>
        </p:txBody>
      </p:sp>
      <p:pic>
        <p:nvPicPr>
          <p:cNvPr id="56323" name="Picture 5" descr="perfect-pink-petals-soft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625" y="2133600"/>
            <a:ext cx="29368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nesvitaylo_si_11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250" y="2133600"/>
            <a:ext cx="3095625" cy="40290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30600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4211638" y="3068638"/>
            <a:ext cx="4752975" cy="3368675"/>
          </a:xfr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Горизонтальный свиток 4"/>
          <p:cNvSpPr/>
          <p:nvPr/>
        </p:nvSpPr>
        <p:spPr>
          <a:xfrm>
            <a:off x="55292" y="47271"/>
            <a:ext cx="5289103" cy="4404292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Персональна виставка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малюнків учениці 3-Б класу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uk-UA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Гільтяй</a:t>
            </a:r>
            <a:r>
              <a:rPr kumimoji="0"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Поліни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розпочалася 26.11.2012р.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Содержимое 4" descr="P1030580.JPG"/>
          <p:cNvPicPr>
            <a:picLocks noGrp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79613" y="1484313"/>
            <a:ext cx="7164387" cy="5373687"/>
          </a:xfrm>
        </p:spPr>
      </p:pic>
      <p:pic>
        <p:nvPicPr>
          <p:cNvPr id="6" name="Рисунок 5" descr="P1030569.JPG"/>
          <p:cNvPicPr/>
          <p:nvPr/>
        </p:nvPicPr>
        <p:blipFill>
          <a:blip r:embed="rId3" cstate="screen"/>
          <a:stretch>
            <a:fillRect/>
          </a:stretch>
        </p:blipFill>
        <p:spPr>
          <a:xfrm rot="492345">
            <a:off x="269467" y="1296"/>
            <a:ext cx="2476484" cy="3426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 smtClean="0"/>
              <a:t>       Виставка дитячих поробок                </a:t>
            </a:r>
            <a:br>
              <a:rPr lang="uk-UA" sz="3800" smtClean="0"/>
            </a:br>
            <a:r>
              <a:rPr lang="uk-UA" sz="3800" smtClean="0"/>
              <a:t>             “Зимова  фантазія”</a:t>
            </a:r>
            <a:endParaRPr lang="ru-RU" sz="3800" smtClean="0"/>
          </a:p>
        </p:txBody>
      </p:sp>
      <p:pic>
        <p:nvPicPr>
          <p:cNvPr id="48130" name="Picture 4" descr="IMG_027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4759884">
            <a:off x="484188" y="2332038"/>
            <a:ext cx="44640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 descr="IMG_027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615709">
            <a:off x="4377532" y="2112169"/>
            <a:ext cx="4437062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    ПОЗАКЛАСНА  РОБОТА</a:t>
            </a:r>
            <a:endParaRPr lang="ru-RU" smtClean="0"/>
          </a:p>
        </p:txBody>
      </p:sp>
      <p:sp>
        <p:nvSpPr>
          <p:cNvPr id="491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Акція “Подаруй квітку школі”</a:t>
            </a:r>
            <a:endParaRPr lang="ru-RU" smtClean="0"/>
          </a:p>
        </p:txBody>
      </p:sp>
      <p:pic>
        <p:nvPicPr>
          <p:cNvPr id="49155" name="Содержимое 6" descr="P10305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2060575"/>
            <a:ext cx="4824412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Содержимое 6" descr="P10306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3091">
            <a:off x="4716463" y="2492375"/>
            <a:ext cx="424815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5650" y="476250"/>
            <a:ext cx="7931150" cy="5654675"/>
          </a:xfrm>
        </p:spPr>
        <p:txBody>
          <a:bodyPr/>
          <a:lstStyle/>
          <a:p>
            <a:r>
              <a:rPr lang="uk-UA" smtClean="0"/>
              <a:t>Акція  “Подарунок від Діда Мороза </a:t>
            </a:r>
          </a:p>
          <a:p>
            <a:pPr>
              <a:buFont typeface="Wingdings" pitchFamily="2" charset="2"/>
              <a:buNone/>
            </a:pPr>
            <a:r>
              <a:rPr lang="uk-UA" smtClean="0"/>
              <a:t>                  за гарні   оцінки”</a:t>
            </a:r>
            <a:endParaRPr lang="ru-RU" smtClean="0"/>
          </a:p>
        </p:txBody>
      </p:sp>
      <p:pic>
        <p:nvPicPr>
          <p:cNvPr id="8" name="Содержимое 7" descr="P103085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323850" y="1557338"/>
            <a:ext cx="4392613" cy="35623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179" name="Содержимое 4" descr="P103086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638" y="3141663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620713"/>
            <a:ext cx="3024188" cy="5830887"/>
          </a:xfrm>
          <a:solidFill>
            <a:schemeClr val="bg2">
              <a:lumMod val="7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anchor="b">
            <a:noAutofit/>
          </a:bodyPr>
          <a:lstStyle/>
          <a:p>
            <a:pPr>
              <a:defRPr/>
            </a:pPr>
            <a:r>
              <a:rPr lang="uk-UA" sz="3700" b="1" smtClean="0">
                <a:solidFill>
                  <a:schemeClr val="tx1"/>
                </a:solidFill>
              </a:rPr>
              <a:t>Екскурсія учнв початкових класів до шкільного музею бойової слави  </a:t>
            </a:r>
            <a:br>
              <a:rPr lang="uk-UA" sz="3700" b="1" smtClean="0">
                <a:solidFill>
                  <a:schemeClr val="tx1"/>
                </a:solidFill>
              </a:rPr>
            </a:br>
            <a:endParaRPr lang="ru-RU" sz="3700" b="1" smtClean="0">
              <a:solidFill>
                <a:schemeClr val="tx1"/>
              </a:solidFill>
            </a:endParaRPr>
          </a:p>
        </p:txBody>
      </p:sp>
      <p:sp>
        <p:nvSpPr>
          <p:cNvPr id="51202" name="Текст 3"/>
          <p:cNvSpPr>
            <a:spLocks noGrp="1"/>
          </p:cNvSpPr>
          <p:nvPr>
            <p:ph type="body" idx="4294967295"/>
          </p:nvPr>
        </p:nvSpPr>
        <p:spPr>
          <a:xfrm>
            <a:off x="987425" y="5940425"/>
            <a:ext cx="2151063" cy="19367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Aft>
                <a:spcPts val="1000"/>
              </a:spcAft>
              <a:buFont typeface="Wingdings" pitchFamily="2" charset="2"/>
              <a:buNone/>
            </a:pPr>
            <a:endParaRPr lang="uk-UA" sz="900" b="1" smtClean="0">
              <a:solidFill>
                <a:srgbClr val="706702"/>
              </a:solidFill>
              <a:latin typeface="Arial Black" pitchFamily="34" charset="0"/>
            </a:endParaRPr>
          </a:p>
          <a:p>
            <a:pPr marL="0" indent="0" algn="ctr">
              <a:lnSpc>
                <a:spcPct val="80000"/>
              </a:lnSpc>
              <a:spcAft>
                <a:spcPts val="1000"/>
              </a:spcAft>
              <a:buFont typeface="Wingdings" pitchFamily="2" charset="2"/>
              <a:buNone/>
            </a:pPr>
            <a:endParaRPr lang="uk-UA" sz="900" b="1" smtClean="0">
              <a:solidFill>
                <a:srgbClr val="706702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P1030840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3714744" y="1276350"/>
            <a:ext cx="5048256" cy="4229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333375"/>
            <a:ext cx="8389937" cy="165576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3100" b="1" smtClean="0">
                <a:solidFill>
                  <a:srgbClr val="7A620E"/>
                </a:solidFill>
              </a:rPr>
              <a:t>            </a:t>
            </a:r>
            <a:r>
              <a:rPr lang="uk-UA" sz="2800" b="1" smtClean="0">
                <a:solidFill>
                  <a:srgbClr val="7A620E"/>
                </a:solidFill>
              </a:rPr>
              <a:t>Методичні об</a:t>
            </a:r>
            <a:r>
              <a:rPr lang="en-US" sz="2800" b="1" smtClean="0">
                <a:solidFill>
                  <a:srgbClr val="7A620E"/>
                </a:solidFill>
              </a:rPr>
              <a:t>’</a:t>
            </a:r>
            <a:r>
              <a:rPr lang="uk-UA" sz="2800" b="1" smtClean="0">
                <a:solidFill>
                  <a:srgbClr val="7A620E"/>
                </a:solidFill>
              </a:rPr>
              <a:t>єднання вчителів</a:t>
            </a:r>
            <a:r>
              <a:rPr lang="en-US" sz="2800" b="1" smtClean="0">
                <a:solidFill>
                  <a:srgbClr val="7A620E"/>
                </a:solidFill>
              </a:rPr>
              <a:t/>
            </a:r>
            <a:br>
              <a:rPr lang="en-US" sz="2800" b="1" smtClean="0">
                <a:solidFill>
                  <a:srgbClr val="7A620E"/>
                </a:solidFill>
              </a:rPr>
            </a:br>
            <a:r>
              <a:rPr lang="uk-UA" sz="2800" b="1" smtClean="0">
                <a:solidFill>
                  <a:srgbClr val="7A620E"/>
                </a:solidFill>
              </a:rPr>
              <a:t> початкових класів проходять на високому рівні у нетрадиційній формі з використанням ІКТ.</a:t>
            </a:r>
            <a:endParaRPr lang="ru-RU" sz="2800" b="1" smtClean="0">
              <a:solidFill>
                <a:srgbClr val="7A620E"/>
              </a:solidFill>
            </a:endParaRPr>
          </a:p>
        </p:txBody>
      </p:sp>
      <p:pic>
        <p:nvPicPr>
          <p:cNvPr id="52226" name="Содержимое 5" descr="P103064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825" y="2349500"/>
            <a:ext cx="365760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Содержимое 7" descr="P103066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2420938"/>
            <a:ext cx="4449763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684213" y="1844675"/>
            <a:ext cx="7416800" cy="287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Склад методичного  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       об’єднання вчителів  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         початкової школи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514350"/>
            <a:ext cx="2743200" cy="827088"/>
          </a:xfrm>
        </p:spPr>
        <p:txBody>
          <a:bodyPr lIns="0" rIns="0" bIns="0" anchor="b"/>
          <a:lstStyle/>
          <a:p>
            <a:pPr algn="ctr" eaLnBrk="1" hangingPunct="1"/>
            <a:r>
              <a:rPr lang="uk-UA" sz="2400" smtClean="0"/>
              <a:t>Фурс Ганна Олександрівна</a:t>
            </a:r>
            <a:endParaRPr lang="ru-RU" sz="2400" smtClean="0"/>
          </a:p>
        </p:txBody>
      </p:sp>
      <p:sp>
        <p:nvSpPr>
          <p:cNvPr id="20482" name="Текст 2"/>
          <p:cNvSpPr>
            <a:spLocks noGrp="1"/>
          </p:cNvSpPr>
          <p:nvPr>
            <p:ph type="body" idx="4294967295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600" smtClean="0">
                <a:solidFill>
                  <a:srgbClr val="20C9F8"/>
                </a:solidFill>
              </a:rPr>
              <a:t>Керівник шкільного методичного об</a:t>
            </a:r>
            <a:r>
              <a:rPr lang="en-US" sz="2600" smtClean="0">
                <a:solidFill>
                  <a:srgbClr val="20C9F8"/>
                </a:solidFill>
              </a:rPr>
              <a:t>’</a:t>
            </a:r>
            <a:r>
              <a:rPr lang="uk-UA" sz="2600" smtClean="0">
                <a:solidFill>
                  <a:srgbClr val="20C9F8"/>
                </a:solidFill>
              </a:rPr>
              <a:t>єднання вчителів початкової школи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600" smtClean="0"/>
              <a:t>Педстаж –31 р</a:t>
            </a:r>
            <a:r>
              <a:rPr lang="uk-UA" sz="2600" smtClean="0">
                <a:latin typeface="Times New Roman" pitchFamily="18" charset="0"/>
              </a:rPr>
              <a:t>ік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sz="26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1800" smtClean="0"/>
              <a:t>Кредо: “ Навчання дитини повинно бути наповнене повагою до особистості кожного учня</a:t>
            </a:r>
            <a:r>
              <a:rPr lang="uk-UA" sz="2600" smtClean="0"/>
              <a:t>”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1500" smtClean="0"/>
              <a:t>Ш. О. Амонашвілі</a:t>
            </a:r>
            <a:endParaRPr lang="ru-RU" sz="1500" smtClean="0"/>
          </a:p>
        </p:txBody>
      </p:sp>
      <p:pic>
        <p:nvPicPr>
          <p:cNvPr id="20483" name="Содержимое 4" descr="P100045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59213" y="1712913"/>
            <a:ext cx="4827587" cy="39576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1176338"/>
            <a:ext cx="2212975" cy="1100137"/>
          </a:xfrm>
        </p:spPr>
        <p:txBody>
          <a:bodyPr lIns="45720" rIns="45720" anchor="b"/>
          <a:lstStyle/>
          <a:p>
            <a:pPr eaLnBrk="1" hangingPunct="1"/>
            <a:r>
              <a:rPr lang="uk-UA" sz="2400" b="1" smtClean="0">
                <a:solidFill>
                  <a:srgbClr val="115964"/>
                </a:solidFill>
              </a:rPr>
              <a:t>Охріменко</a:t>
            </a:r>
            <a:br>
              <a:rPr lang="uk-UA" sz="2400" b="1" smtClean="0">
                <a:solidFill>
                  <a:srgbClr val="115964"/>
                </a:solidFill>
              </a:rPr>
            </a:br>
            <a:r>
              <a:rPr lang="uk-UA" sz="2400" b="1" smtClean="0">
                <a:solidFill>
                  <a:srgbClr val="115964"/>
                </a:solidFill>
              </a:rPr>
              <a:t>Ніна Олексіївна</a:t>
            </a:r>
            <a:endParaRPr lang="ru-RU" sz="2400" b="1" smtClean="0">
              <a:solidFill>
                <a:srgbClr val="115964"/>
              </a:solidFill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060450" y="2522538"/>
            <a:ext cx="2084388" cy="2700337"/>
          </a:xfrm>
        </p:spPr>
        <p:txBody>
          <a:bodyPr lIns="64008" rIns="45720"/>
          <a:lstStyle/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r>
              <a:rPr lang="uk-UA" sz="1800" smtClean="0">
                <a:solidFill>
                  <a:srgbClr val="21B2C9"/>
                </a:solidFill>
              </a:rPr>
              <a:t>Старший вчитель</a:t>
            </a: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r>
              <a:rPr lang="uk-UA" sz="1600" smtClean="0"/>
              <a:t>Педстаж – 41 рік</a:t>
            </a: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endParaRPr lang="uk-UA" sz="1600" smtClean="0"/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r>
              <a:rPr lang="uk-UA" sz="1600" smtClean="0"/>
              <a:t>Кредо: “У дитини можна виховати ті якості, які має вихователь. Характер формується характером, а особистість – особистістю.”</a:t>
            </a:r>
          </a:p>
          <a:p>
            <a:pPr marL="0" indent="0" algn="r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r>
              <a:rPr lang="uk-UA" sz="1600" smtClean="0"/>
              <a:t>К. Д. Ушинський</a:t>
            </a:r>
            <a:endParaRPr lang="ru-RU" sz="1600" smtClean="0"/>
          </a:p>
        </p:txBody>
      </p:sp>
      <p:pic>
        <p:nvPicPr>
          <p:cNvPr id="21507" name="Рисунок 4" descr="P1000461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 rot="420000">
            <a:off x="3492500" y="1341438"/>
            <a:ext cx="4468813" cy="38036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algn="ctr" eaLnBrk="1" hangingPunct="1"/>
            <a:r>
              <a:rPr lang="uk-UA" sz="2100" smtClean="0">
                <a:solidFill>
                  <a:srgbClr val="115964"/>
                </a:solidFill>
              </a:rPr>
              <a:t>Тимченко Олена Вікторівна</a:t>
            </a:r>
            <a:br>
              <a:rPr lang="uk-UA" sz="2100" smtClean="0">
                <a:solidFill>
                  <a:srgbClr val="115964"/>
                </a:solidFill>
              </a:rPr>
            </a:br>
            <a:r>
              <a:rPr lang="uk-UA" sz="1800" smtClean="0">
                <a:solidFill>
                  <a:srgbClr val="21B2C9"/>
                </a:solidFill>
              </a:rPr>
              <a:t>Керівник районного методичного об</a:t>
            </a:r>
            <a:r>
              <a:rPr lang="en-US" sz="1800" smtClean="0">
                <a:solidFill>
                  <a:srgbClr val="21B2C9"/>
                </a:solidFill>
              </a:rPr>
              <a:t>`</a:t>
            </a:r>
            <a:r>
              <a:rPr lang="uk-UA" sz="1800" smtClean="0">
                <a:solidFill>
                  <a:srgbClr val="21B2C9"/>
                </a:solidFill>
              </a:rPr>
              <a:t>єднання</a:t>
            </a:r>
            <a:br>
              <a:rPr lang="uk-UA" sz="1800" smtClean="0">
                <a:solidFill>
                  <a:srgbClr val="21B2C9"/>
                </a:solidFill>
              </a:rPr>
            </a:br>
            <a:r>
              <a:rPr lang="uk-UA" sz="1800" smtClean="0">
                <a:solidFill>
                  <a:srgbClr val="21B2C9"/>
                </a:solidFill>
              </a:rPr>
              <a:t>Старший учитель</a:t>
            </a:r>
            <a:endParaRPr lang="ru-RU" sz="2100" smtClean="0">
              <a:solidFill>
                <a:srgbClr val="115964"/>
              </a:solidFill>
            </a:endParaRPr>
          </a:p>
        </p:txBody>
      </p:sp>
      <p:pic>
        <p:nvPicPr>
          <p:cNvPr id="22530" name="Содержимое 4" descr="P100046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14400" y="2311400"/>
            <a:ext cx="3814763" cy="3125788"/>
          </a:xfrm>
        </p:spPr>
      </p:pic>
      <p:sp>
        <p:nvSpPr>
          <p:cNvPr id="22531" name="Содержимое 6"/>
          <p:cNvSpPr>
            <a:spLocks noGrp="1"/>
          </p:cNvSpPr>
          <p:nvPr>
            <p:ph sz="half" idx="4294967295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marL="273050" indent="-273050" eaLnBrk="1" hangingPunct="1"/>
            <a:r>
              <a:rPr lang="uk-UA" sz="2500" smtClean="0"/>
              <a:t>Педстаж –34 роки</a:t>
            </a:r>
          </a:p>
          <a:p>
            <a:pPr marL="273050" indent="-273050" eaLnBrk="1" hangingPunct="1"/>
            <a:endParaRPr lang="uk-UA" sz="2500" smtClean="0"/>
          </a:p>
          <a:p>
            <a:pPr marL="273050" indent="-273050" eaLnBrk="1" hangingPunct="1"/>
            <a:r>
              <a:rPr lang="uk-UA" sz="2500" smtClean="0"/>
              <a:t>Кредо: “Дитинство – найважливіший період людського життя. Це не підготовка до майбутнього життя, а справжнє, яскраве, самобутнє, неповторне життя.”</a:t>
            </a:r>
          </a:p>
          <a:p>
            <a:pPr marL="273050" indent="-273050" algn="r" eaLnBrk="1" hangingPunct="1"/>
            <a:r>
              <a:rPr lang="uk-UA" sz="1500" smtClean="0"/>
              <a:t>В. О. Сухомлинський</a:t>
            </a:r>
            <a:r>
              <a:rPr lang="uk-UA" sz="2500" smtClean="0"/>
              <a:t> </a:t>
            </a:r>
            <a:endParaRPr lang="ru-RU" sz="250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514350"/>
            <a:ext cx="2743200" cy="898525"/>
          </a:xfrm>
        </p:spPr>
        <p:txBody>
          <a:bodyPr lIns="0" rIns="0" bIns="0" anchor="b"/>
          <a:lstStyle/>
          <a:p>
            <a:pPr algn="ctr" eaLnBrk="1" hangingPunct="1"/>
            <a:r>
              <a:rPr lang="uk-UA" sz="2400" smtClean="0"/>
              <a:t>Булигіна</a:t>
            </a:r>
            <a:br>
              <a:rPr lang="uk-UA" sz="2400" smtClean="0"/>
            </a:br>
            <a:r>
              <a:rPr lang="uk-UA" sz="2400" smtClean="0"/>
              <a:t>Олена Дмитрівна</a:t>
            </a:r>
            <a:endParaRPr lang="ru-RU" sz="2400" smtClean="0"/>
          </a:p>
        </p:txBody>
      </p:sp>
      <p:sp>
        <p:nvSpPr>
          <p:cNvPr id="23554" name="Текст 2"/>
          <p:cNvSpPr>
            <a:spLocks noGrp="1"/>
          </p:cNvSpPr>
          <p:nvPr>
            <p:ph type="body" idx="4294967295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200" smtClean="0">
                <a:solidFill>
                  <a:srgbClr val="21B2C9"/>
                </a:solidFill>
              </a:rPr>
              <a:t>Керівник районного методичного об</a:t>
            </a:r>
            <a:r>
              <a:rPr lang="en-US" sz="2200" smtClean="0">
                <a:solidFill>
                  <a:srgbClr val="21B2C9"/>
                </a:solidFill>
              </a:rPr>
              <a:t>`</a:t>
            </a:r>
            <a:r>
              <a:rPr lang="uk-UA" sz="2200" smtClean="0">
                <a:solidFill>
                  <a:srgbClr val="21B2C9"/>
                </a:solidFill>
              </a:rPr>
              <a:t>єднання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200" smtClean="0">
              <a:solidFill>
                <a:srgbClr val="21B2C9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200" smtClean="0"/>
              <a:t>Педстаж –33 роки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20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200" smtClean="0"/>
              <a:t>Кредо: “ Учитель, який не затискує, а визволяє, не пригнічує, а підносить, не диктує, а вчить, не вимагає, а запитує, переживає разом з дитиною багато натхненних хвилин.”</a:t>
            </a:r>
            <a:endParaRPr lang="uk-UA" sz="1300" smtClean="0"/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300" smtClean="0"/>
              <a:t>Януш Корчак</a:t>
            </a:r>
            <a:r>
              <a:rPr lang="uk-UA" sz="2200" smtClean="0"/>
              <a:t>  </a:t>
            </a:r>
            <a:endParaRPr lang="ru-RU" sz="2200" smtClean="0"/>
          </a:p>
        </p:txBody>
      </p:sp>
      <p:pic>
        <p:nvPicPr>
          <p:cNvPr id="23555" name="Содержимое 4" descr="P100046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59213" y="1712913"/>
            <a:ext cx="4827587" cy="39576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1176338"/>
            <a:ext cx="2212975" cy="1100137"/>
          </a:xfrm>
        </p:spPr>
        <p:txBody>
          <a:bodyPr lIns="45720" rIns="45720" anchor="b"/>
          <a:lstStyle/>
          <a:p>
            <a:pPr eaLnBrk="1" hangingPunct="1"/>
            <a:r>
              <a:rPr lang="uk-UA" sz="2400" b="1" smtClean="0">
                <a:solidFill>
                  <a:srgbClr val="115964"/>
                </a:solidFill>
              </a:rPr>
              <a:t>Стребкова </a:t>
            </a:r>
            <a:br>
              <a:rPr lang="uk-UA" sz="2400" b="1" smtClean="0">
                <a:solidFill>
                  <a:srgbClr val="115964"/>
                </a:solidFill>
              </a:rPr>
            </a:br>
            <a:r>
              <a:rPr lang="uk-UA" sz="2400" b="1" smtClean="0">
                <a:solidFill>
                  <a:srgbClr val="115964"/>
                </a:solidFill>
              </a:rPr>
              <a:t>Лариса Леонідівна</a:t>
            </a:r>
            <a:endParaRPr lang="ru-RU" sz="2400" b="1" smtClean="0">
              <a:solidFill>
                <a:srgbClr val="115964"/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058863" y="2522538"/>
            <a:ext cx="2085975" cy="2998787"/>
          </a:xfrm>
        </p:spPr>
        <p:txBody>
          <a:bodyPr lIns="64008" rIns="45720"/>
          <a:lstStyle/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r>
              <a:rPr lang="uk-UA" sz="1900" smtClean="0">
                <a:solidFill>
                  <a:srgbClr val="21B2C9"/>
                </a:solidFill>
              </a:rPr>
              <a:t>Старший вчитель</a:t>
            </a:r>
            <a:endParaRPr lang="uk-UA" sz="1900" smtClean="0"/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r>
              <a:rPr lang="uk-UA" sz="1900" smtClean="0"/>
              <a:t>Педстаж –29 років</a:t>
            </a: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r>
              <a:rPr lang="uk-UA" sz="1900" smtClean="0"/>
              <a:t>Кредо: “Потрібно бачити себе в дітях, жити життям дітей, бути гуманним педагогом, щоб допомогти їм стати дорослими.”</a:t>
            </a:r>
          </a:p>
          <a:p>
            <a:pPr marL="0" indent="0" algn="r" eaLnBrk="1" hangingPunct="1">
              <a:lnSpc>
                <a:spcPct val="80000"/>
              </a:lnSpc>
              <a:spcBef>
                <a:spcPts val="250"/>
              </a:spcBef>
              <a:buFontTx/>
              <a:buNone/>
            </a:pPr>
            <a:r>
              <a:rPr lang="uk-UA" sz="1500" smtClean="0"/>
              <a:t>Ш. О. Амонашвілі</a:t>
            </a:r>
            <a:endParaRPr lang="ru-RU" sz="1800" smtClean="0"/>
          </a:p>
        </p:txBody>
      </p:sp>
      <p:pic>
        <p:nvPicPr>
          <p:cNvPr id="24579" name="Рисунок 4" descr="P1000464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 rot="420000">
            <a:off x="3486150" y="1200150"/>
            <a:ext cx="4618038" cy="3930650"/>
          </a:xfrm>
          <a:solidFill>
            <a:schemeClr val="bg2"/>
          </a:solidFill>
          <a:ln w="3000" cap="rnd">
            <a:solidFill>
              <a:srgbClr val="C0C0C0"/>
            </a:solidFill>
            <a:rou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</TotalTime>
  <Words>524</Words>
  <Application>Microsoft Office PowerPoint</Application>
  <PresentationFormat>Екран (4:3)</PresentationFormat>
  <Paragraphs>98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37" baseType="lpstr">
      <vt:lpstr>Слои</vt:lpstr>
      <vt:lpstr>ХАРКІВСЬКА ГІМНАЗІЯ № 34 </vt:lpstr>
      <vt:lpstr>                      ЗВІТ – ПРЕЗЕНТАЦІЯ                  ПОЧАТКОВОЇ ШКОЛИ             за І семестр 2012-2013                      навчального року</vt:lpstr>
      <vt:lpstr> Директор гімназії  Несвітайло Світлана Іванівна            Заступник директора        Сисоєва Маргарита Олександрівна</vt:lpstr>
      <vt:lpstr>Слайд 4</vt:lpstr>
      <vt:lpstr>Фурс Ганна Олександрівна</vt:lpstr>
      <vt:lpstr>Охріменко Ніна Олексіївна</vt:lpstr>
      <vt:lpstr>Тимченко Олена Вікторівна Керівник районного методичного об`єднання Старший учитель</vt:lpstr>
      <vt:lpstr>Булигіна Олена Дмитрівна</vt:lpstr>
      <vt:lpstr>Стребкова  Лариса Леонідівна</vt:lpstr>
      <vt:lpstr>Костюк Тетяна Богданівна</vt:lpstr>
      <vt:lpstr>Сухенко Тетяна Павлівна</vt:lpstr>
      <vt:lpstr>Лапіна Ганна Олександрівна</vt:lpstr>
      <vt:lpstr>Митрофанова Наталія Володимирівна</vt:lpstr>
      <vt:lpstr>Сурмач Наталія Михайлівна</vt:lpstr>
      <vt:lpstr>Бризгалова Любов  Олександрівна</vt:lpstr>
      <vt:lpstr>Поліщук Тетяна Володимирівна   Педстаж – 21 рік   Кредо: Педагогічна ідея – це повітря, в якому розправляє крила педагогічна творчість.         В. Сухомлинський</vt:lpstr>
      <vt:lpstr> З 1 вересня 2012 року впроваджуємо новий Державний стандарт початкової загальної освіти, затверджений постановою Кабінету Міністрів України            від 20.04.2011 № 462 </vt:lpstr>
      <vt:lpstr>Наказ МОНМСУ від 07.02.2012 №118</vt:lpstr>
      <vt:lpstr>Слайд 19</vt:lpstr>
      <vt:lpstr>Для учнів 1 класів особлива увага приділяється:</vt:lpstr>
      <vt:lpstr>Організація гарячого харчування</vt:lpstr>
      <vt:lpstr>Кімнати для денного відпочинку (сну)</vt:lpstr>
      <vt:lpstr>Ігрові куточки в перших класах</vt:lpstr>
      <vt:lpstr>      Меблі – трансформери </vt:lpstr>
      <vt:lpstr>Збереження та зміцнення  фізичного                          здоров’я    учнів</vt:lpstr>
      <vt:lpstr>        Участь учнів початкових класів у шкільних святах та конкурсах</vt:lpstr>
      <vt:lpstr>         ДЕНЬ   УЧИТЕЛЯ</vt:lpstr>
      <vt:lpstr>      Виставка дитячих поробок           “Осінній вернісаж”</vt:lpstr>
      <vt:lpstr> Переможці районного етапу конкурсу ім. Петра Яцика! </vt:lpstr>
      <vt:lpstr>Слайд 30</vt:lpstr>
      <vt:lpstr>Слайд 31</vt:lpstr>
      <vt:lpstr>       Виставка дитячих поробок                              “Зимова  фантазія”</vt:lpstr>
      <vt:lpstr>    ПОЗАКЛАСНА  РОБОТА</vt:lpstr>
      <vt:lpstr>Слайд 34</vt:lpstr>
      <vt:lpstr>Екскурсія учнв початкових класів до шкільного музею бойової слави   </vt:lpstr>
      <vt:lpstr>            Методичні об’єднання вчителів  початкових класів проходять на високому рівні у нетрадиційній формі з використанням ІКТ.</vt:lpstr>
    </vt:vector>
  </TitlesOfParts>
  <Company>МБ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[Предприятие]</dc:title>
  <dc:creator>МБ</dc:creator>
  <cp:lastModifiedBy>Alena</cp:lastModifiedBy>
  <cp:revision>147</cp:revision>
  <cp:lastPrinted>1601-01-01T00:00:00Z</cp:lastPrinted>
  <dcterms:created xsi:type="dcterms:W3CDTF">2004-09-06T04:48:01Z</dcterms:created>
  <dcterms:modified xsi:type="dcterms:W3CDTF">2013-01-04T11:44:52Z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