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E80D16-D57B-4852-9C4F-0A6D18424051}" type="datetimeFigureOut">
              <a:rPr lang="uk-UA" smtClean="0"/>
              <a:t>05.03.2020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E5CE3D-039B-47AF-A985-7CF4FBD1CFFD}" type="slidenum">
              <a:rPr lang="uk-UA" smtClean="0"/>
              <a:t>‹#›</a:t>
            </a:fld>
            <a:endParaRPr lang="uk-UA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57922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0D16-D57B-4852-9C4F-0A6D18424051}" type="datetimeFigureOut">
              <a:rPr lang="uk-UA" smtClean="0"/>
              <a:t>05.03.2020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CE3D-039B-47AF-A985-7CF4FBD1CF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753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0D16-D57B-4852-9C4F-0A6D18424051}" type="datetimeFigureOut">
              <a:rPr lang="uk-UA" smtClean="0"/>
              <a:t>05.03.2020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CE3D-039B-47AF-A985-7CF4FBD1CF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149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0D16-D57B-4852-9C4F-0A6D18424051}" type="datetimeFigureOut">
              <a:rPr lang="uk-UA" smtClean="0"/>
              <a:t>05.03.2020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CE3D-039B-47AF-A985-7CF4FBD1CF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283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E80D16-D57B-4852-9C4F-0A6D18424051}" type="datetimeFigureOut">
              <a:rPr lang="uk-UA" smtClean="0"/>
              <a:t>05.03.2020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E5CE3D-039B-47AF-A985-7CF4FBD1CFFD}" type="slidenum">
              <a:rPr lang="uk-UA" smtClean="0"/>
              <a:t>‹#›</a:t>
            </a:fld>
            <a:endParaRPr lang="uk-UA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4502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0D16-D57B-4852-9C4F-0A6D18424051}" type="datetimeFigureOut">
              <a:rPr lang="uk-UA" smtClean="0"/>
              <a:t>05.03.2020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CE3D-039B-47AF-A985-7CF4FBD1CF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184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0D16-D57B-4852-9C4F-0A6D18424051}" type="datetimeFigureOut">
              <a:rPr lang="uk-UA" smtClean="0"/>
              <a:t>05.03.2020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CE3D-039B-47AF-A985-7CF4FBD1CF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996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0D16-D57B-4852-9C4F-0A6D18424051}" type="datetimeFigureOut">
              <a:rPr lang="uk-UA" smtClean="0"/>
              <a:t>05.03.2020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CE3D-039B-47AF-A985-7CF4FBD1CF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798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0D16-D57B-4852-9C4F-0A6D18424051}" type="datetimeFigureOut">
              <a:rPr lang="uk-UA" smtClean="0"/>
              <a:t>05.03.2020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CE3D-039B-47AF-A985-7CF4FBD1CF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435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E80D16-D57B-4852-9C4F-0A6D18424051}" type="datetimeFigureOut">
              <a:rPr lang="uk-UA" smtClean="0"/>
              <a:t>05.03.2020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E5CE3D-039B-47AF-A985-7CF4FBD1CFF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960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E80D16-D57B-4852-9C4F-0A6D18424051}" type="datetimeFigureOut">
              <a:rPr lang="uk-UA" smtClean="0"/>
              <a:t>05.03.2020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E5CE3D-039B-47AF-A985-7CF4FBD1CFF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523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1E80D16-D57B-4852-9C4F-0A6D18424051}" type="datetimeFigureOut">
              <a:rPr lang="uk-UA" smtClean="0"/>
              <a:t>05.03.2020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8E5CE3D-039B-47AF-A985-7CF4FBD1CFF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634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 </a:t>
            </a:r>
            <a: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ІІІ  (обласного</a:t>
            </a:r>
            <a: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етапу Всеукраїнських учнівських олімпіад із </a:t>
            </a:r>
            <a: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навчальних </a:t>
            </a:r>
            <a: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предметів </a:t>
            </a:r>
            <a:b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 2019/2020 н. р. </a:t>
            </a:r>
            <a:endParaRPr lang="uk-UA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64137" y="4781006"/>
            <a:ext cx="2936607" cy="914653"/>
          </a:xfrm>
        </p:spPr>
        <p:txBody>
          <a:bodyPr>
            <a:normAutofit fontScale="62500" lnSpcReduction="20000"/>
          </a:bodyPr>
          <a:lstStyle/>
          <a:p>
            <a:pPr lvl="0" algn="l"/>
            <a:r>
              <a:rPr lang="uk-UA" b="1" dirty="0" err="1">
                <a:solidFill>
                  <a:srgbClr val="0F6FC6">
                    <a:lumMod val="50000"/>
                  </a:srgbClr>
                </a:solidFill>
                <a:latin typeface="Arial" charset="0"/>
                <a:cs typeface="Arial" charset="0"/>
              </a:rPr>
              <a:t>Малікова</a:t>
            </a:r>
            <a:r>
              <a:rPr lang="uk-UA" b="1" dirty="0">
                <a:solidFill>
                  <a:srgbClr val="0F6FC6">
                    <a:lumMod val="50000"/>
                  </a:srgbClr>
                </a:solidFill>
                <a:latin typeface="Arial" charset="0"/>
                <a:cs typeface="Arial" charset="0"/>
              </a:rPr>
              <a:t> І.М., </a:t>
            </a:r>
            <a:r>
              <a:rPr lang="uk-UA" b="1" dirty="0" smtClean="0">
                <a:solidFill>
                  <a:srgbClr val="0F6FC6">
                    <a:lumMod val="50000"/>
                  </a:srgbClr>
                </a:solidFill>
                <a:latin typeface="Arial" charset="0"/>
                <a:cs typeface="Arial" charset="0"/>
              </a:rPr>
              <a:t>методист методичного </a:t>
            </a:r>
            <a:r>
              <a:rPr lang="uk-UA" b="1" dirty="0">
                <a:solidFill>
                  <a:srgbClr val="0F6FC6">
                    <a:lumMod val="50000"/>
                  </a:srgbClr>
                </a:solidFill>
                <a:latin typeface="Arial" charset="0"/>
                <a:cs typeface="Arial" charset="0"/>
              </a:rPr>
              <a:t>центру Управління </a:t>
            </a:r>
            <a:r>
              <a:rPr lang="uk-UA" b="1" dirty="0" smtClean="0">
                <a:solidFill>
                  <a:srgbClr val="0F6FC6">
                    <a:lumMod val="50000"/>
                  </a:srgbClr>
                </a:solidFill>
                <a:latin typeface="Arial" charset="0"/>
                <a:cs typeface="Arial" charset="0"/>
              </a:rPr>
              <a:t>освіти</a:t>
            </a:r>
          </a:p>
          <a:p>
            <a:pPr lvl="0" algn="l"/>
            <a:r>
              <a:rPr lang="uk-UA" b="1" dirty="0" err="1" smtClean="0">
                <a:solidFill>
                  <a:srgbClr val="0F6FC6">
                    <a:lumMod val="50000"/>
                  </a:srgbClr>
                </a:solidFill>
                <a:latin typeface="Arial" charset="0"/>
                <a:cs typeface="Arial" charset="0"/>
              </a:rPr>
              <a:t>Основ’янського</a:t>
            </a:r>
            <a:r>
              <a:rPr lang="uk-UA" b="1" dirty="0" smtClean="0">
                <a:solidFill>
                  <a:srgbClr val="0F6FC6">
                    <a:lumMod val="50000"/>
                  </a:srgbClr>
                </a:solidFill>
                <a:latin typeface="Arial" charset="0"/>
                <a:cs typeface="Arial" charset="0"/>
              </a:rPr>
              <a:t> району</a:t>
            </a:r>
            <a:endParaRPr lang="es-ES" b="1" dirty="0">
              <a:solidFill>
                <a:srgbClr val="0F6FC6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503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069917"/>
              </p:ext>
            </p:extLst>
          </p:nvPr>
        </p:nvGraphicFramePr>
        <p:xfrm>
          <a:off x="1025162" y="2129246"/>
          <a:ext cx="10593975" cy="435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379">
                  <a:extLst>
                    <a:ext uri="{9D8B030D-6E8A-4147-A177-3AD203B41FA5}">
                      <a16:colId xmlns:a16="http://schemas.microsoft.com/office/drawing/2014/main" val="2809763816"/>
                    </a:ext>
                  </a:extLst>
                </a:gridCol>
                <a:gridCol w="2916514">
                  <a:extLst>
                    <a:ext uri="{9D8B030D-6E8A-4147-A177-3AD203B41FA5}">
                      <a16:colId xmlns:a16="http://schemas.microsoft.com/office/drawing/2014/main" val="2759278167"/>
                    </a:ext>
                  </a:extLst>
                </a:gridCol>
                <a:gridCol w="2349687">
                  <a:extLst>
                    <a:ext uri="{9D8B030D-6E8A-4147-A177-3AD203B41FA5}">
                      <a16:colId xmlns:a16="http://schemas.microsoft.com/office/drawing/2014/main" val="3806326492"/>
                    </a:ext>
                  </a:extLst>
                </a:gridCol>
                <a:gridCol w="1720185">
                  <a:extLst>
                    <a:ext uri="{9D8B030D-6E8A-4147-A177-3AD203B41FA5}">
                      <a16:colId xmlns:a16="http://schemas.microsoft.com/office/drawing/2014/main" val="139581138"/>
                    </a:ext>
                  </a:extLst>
                </a:gridCol>
                <a:gridCol w="2584210">
                  <a:extLst>
                    <a:ext uri="{9D8B030D-6E8A-4147-A177-3AD203B41FA5}">
                      <a16:colId xmlns:a16="http://schemas.microsoft.com/office/drawing/2014/main" val="1034217947"/>
                    </a:ext>
                  </a:extLst>
                </a:gridCol>
              </a:tblGrid>
              <a:tr h="143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ім’я учня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uk-UA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зайняте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олімпіаді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 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ЗЗСО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088355"/>
                  </a:ext>
                </a:extLst>
              </a:tr>
              <a:tr h="1085645">
                <a:tc row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Вєтрова Анна Олександрівна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ХСШ № 66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0927021"/>
                  </a:ext>
                </a:extLst>
              </a:tr>
              <a:tr h="108564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Мальцева Уляна Володимирівна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ХГ № 34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6448366"/>
                  </a:ext>
                </a:extLst>
              </a:tr>
              <a:tr h="7502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Тихоненко Аліса В’ячеславівна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ХЗОШ № 48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113971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62" y="374468"/>
            <a:ext cx="2081534" cy="15591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48594" y="47668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Переможці ІІІ  (обласного) етапу</a:t>
            </a:r>
            <a:b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Всеукраїнської учнівської олімпіади з</a:t>
            </a:r>
            <a:b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географії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79762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712147"/>
              </p:ext>
            </p:extLst>
          </p:nvPr>
        </p:nvGraphicFramePr>
        <p:xfrm>
          <a:off x="1023257" y="1952169"/>
          <a:ext cx="10550434" cy="435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523">
                  <a:extLst>
                    <a:ext uri="{9D8B030D-6E8A-4147-A177-3AD203B41FA5}">
                      <a16:colId xmlns:a16="http://schemas.microsoft.com/office/drawing/2014/main" val="2262291383"/>
                    </a:ext>
                  </a:extLst>
                </a:gridCol>
                <a:gridCol w="2781874">
                  <a:extLst>
                    <a:ext uri="{9D8B030D-6E8A-4147-A177-3AD203B41FA5}">
                      <a16:colId xmlns:a16="http://schemas.microsoft.com/office/drawing/2014/main" val="34049994"/>
                    </a:ext>
                  </a:extLst>
                </a:gridCol>
                <a:gridCol w="2377568">
                  <a:extLst>
                    <a:ext uri="{9D8B030D-6E8A-4147-A177-3AD203B41FA5}">
                      <a16:colId xmlns:a16="http://schemas.microsoft.com/office/drawing/2014/main" val="3032407906"/>
                    </a:ext>
                  </a:extLst>
                </a:gridCol>
                <a:gridCol w="1740596">
                  <a:extLst>
                    <a:ext uri="{9D8B030D-6E8A-4147-A177-3AD203B41FA5}">
                      <a16:colId xmlns:a16="http://schemas.microsoft.com/office/drawing/2014/main" val="242300815"/>
                    </a:ext>
                  </a:extLst>
                </a:gridCol>
                <a:gridCol w="2614873">
                  <a:extLst>
                    <a:ext uri="{9D8B030D-6E8A-4147-A177-3AD203B41FA5}">
                      <a16:colId xmlns:a16="http://schemas.microsoft.com/office/drawing/2014/main" val="902946429"/>
                    </a:ext>
                  </a:extLst>
                </a:gridCol>
              </a:tblGrid>
              <a:tr h="143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ім’я учня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uk-UA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зайняте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олімпіаді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 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ЗЗСО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5036454"/>
                  </a:ext>
                </a:extLst>
              </a:tr>
              <a:tr h="1085645">
                <a:tc row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Бережний Олексій Сергійович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ХЗОШ № 35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6456759"/>
                  </a:ext>
                </a:extLst>
              </a:tr>
              <a:tr h="108564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8720362"/>
                  </a:ext>
                </a:extLst>
              </a:tr>
              <a:tr h="7502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010808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77" y="328638"/>
            <a:ext cx="1725392" cy="14962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35680" y="3286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Переможець </a:t>
            </a: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ІІІ  (обласного) етапу</a:t>
            </a:r>
            <a:b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Всеукраїнської учнівської олімпіади з</a:t>
            </a:r>
            <a:b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інформаційних технологій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447634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054519"/>
              </p:ext>
            </p:extLst>
          </p:nvPr>
        </p:nvGraphicFramePr>
        <p:xfrm>
          <a:off x="1119050" y="1822800"/>
          <a:ext cx="10637522" cy="435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4870">
                  <a:extLst>
                    <a:ext uri="{9D8B030D-6E8A-4147-A177-3AD203B41FA5}">
                      <a16:colId xmlns:a16="http://schemas.microsoft.com/office/drawing/2014/main" val="4019167606"/>
                    </a:ext>
                  </a:extLst>
                </a:gridCol>
                <a:gridCol w="2423733">
                  <a:extLst>
                    <a:ext uri="{9D8B030D-6E8A-4147-A177-3AD203B41FA5}">
                      <a16:colId xmlns:a16="http://schemas.microsoft.com/office/drawing/2014/main" val="620691161"/>
                    </a:ext>
                  </a:extLst>
                </a:gridCol>
                <a:gridCol w="2513830">
                  <a:extLst>
                    <a:ext uri="{9D8B030D-6E8A-4147-A177-3AD203B41FA5}">
                      <a16:colId xmlns:a16="http://schemas.microsoft.com/office/drawing/2014/main" val="409719522"/>
                    </a:ext>
                  </a:extLst>
                </a:gridCol>
                <a:gridCol w="1840353">
                  <a:extLst>
                    <a:ext uri="{9D8B030D-6E8A-4147-A177-3AD203B41FA5}">
                      <a16:colId xmlns:a16="http://schemas.microsoft.com/office/drawing/2014/main" val="104785557"/>
                    </a:ext>
                  </a:extLst>
                </a:gridCol>
                <a:gridCol w="2764736">
                  <a:extLst>
                    <a:ext uri="{9D8B030D-6E8A-4147-A177-3AD203B41FA5}">
                      <a16:colId xmlns:a16="http://schemas.microsoft.com/office/drawing/2014/main" val="1576049197"/>
                    </a:ext>
                  </a:extLst>
                </a:gridCol>
              </a:tblGrid>
              <a:tr h="143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ім’я учня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uk-UA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зайняте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олімпіаді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 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ЗЗСО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7954025"/>
                  </a:ext>
                </a:extLst>
              </a:tr>
              <a:tr h="1085645">
                <a:tc row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Применко Анастасія Олексіївна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ХЗОШ № 35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877590"/>
                  </a:ext>
                </a:extLst>
              </a:tr>
              <a:tr h="108564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Тимохіна Владислава Максимівна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ХГ № 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7301010"/>
                  </a:ext>
                </a:extLst>
              </a:tr>
              <a:tr h="7502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Тихоненко Аліса В’ячеславівна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ХЗОШ № 48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8470529"/>
                  </a:ext>
                </a:extLst>
              </a:tr>
            </a:tbl>
          </a:graphicData>
        </a:graphic>
      </p:graphicFrame>
      <p:sp>
        <p:nvSpPr>
          <p:cNvPr id="5" name="AutoShape 2" descr="Картинки по запросу &quot;правознавств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50" y="209990"/>
            <a:ext cx="1770706" cy="13263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91840" y="20999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Переможці ІІІ  (обласного) етапу</a:t>
            </a:r>
            <a:b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Всеукраїнської учнівської олімпіади з</a:t>
            </a:r>
            <a:b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правознавства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07794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542116"/>
              </p:ext>
            </p:extLst>
          </p:nvPr>
        </p:nvGraphicFramePr>
        <p:xfrm>
          <a:off x="953588" y="1641565"/>
          <a:ext cx="10664100" cy="1437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163125419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908328708"/>
                    </a:ext>
                  </a:extLst>
                </a:gridCol>
                <a:gridCol w="5419634">
                  <a:extLst>
                    <a:ext uri="{9D8B030D-6E8A-4147-A177-3AD203B41FA5}">
                      <a16:colId xmlns:a16="http://schemas.microsoft.com/office/drawing/2014/main" val="3732494241"/>
                    </a:ext>
                  </a:extLst>
                </a:gridCol>
                <a:gridCol w="1341576">
                  <a:extLst>
                    <a:ext uri="{9D8B030D-6E8A-4147-A177-3AD203B41FA5}">
                      <a16:colId xmlns:a16="http://schemas.microsoft.com/office/drawing/2014/main" val="1243329531"/>
                    </a:ext>
                  </a:extLst>
                </a:gridCol>
                <a:gridCol w="1207645">
                  <a:extLst>
                    <a:ext uri="{9D8B030D-6E8A-4147-A177-3AD203B41FA5}">
                      <a16:colId xmlns:a16="http://schemas.microsoft.com/office/drawing/2014/main" val="1301722618"/>
                    </a:ext>
                  </a:extLst>
                </a:gridCol>
                <a:gridCol w="1814228">
                  <a:extLst>
                    <a:ext uri="{9D8B030D-6E8A-4147-A177-3AD203B41FA5}">
                      <a16:colId xmlns:a16="http://schemas.microsoft.com/office/drawing/2014/main" val="2053483696"/>
                    </a:ext>
                  </a:extLst>
                </a:gridCol>
              </a:tblGrid>
              <a:tr h="143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ім’я учня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uk-UA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зайняте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олімпіаді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 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ЗЗСО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75183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665641"/>
              </p:ext>
            </p:extLst>
          </p:nvPr>
        </p:nvGraphicFramePr>
        <p:xfrm>
          <a:off x="953588" y="2612572"/>
          <a:ext cx="10664099" cy="3939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5874">
                  <a:extLst>
                    <a:ext uri="{9D8B030D-6E8A-4147-A177-3AD203B41FA5}">
                      <a16:colId xmlns:a16="http://schemas.microsoft.com/office/drawing/2014/main" val="256958439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231141508"/>
                    </a:ext>
                  </a:extLst>
                </a:gridCol>
                <a:gridCol w="5384800">
                  <a:extLst>
                    <a:ext uri="{9D8B030D-6E8A-4147-A177-3AD203B41FA5}">
                      <a16:colId xmlns:a16="http://schemas.microsoft.com/office/drawing/2014/main" val="1982407599"/>
                    </a:ext>
                  </a:extLst>
                </a:gridCol>
                <a:gridCol w="1367246">
                  <a:extLst>
                    <a:ext uri="{9D8B030D-6E8A-4147-A177-3AD203B41FA5}">
                      <a16:colId xmlns:a16="http://schemas.microsoft.com/office/drawing/2014/main" val="2352201352"/>
                    </a:ext>
                  </a:extLst>
                </a:gridCol>
                <a:gridCol w="1199391">
                  <a:extLst>
                    <a:ext uri="{9D8B030D-6E8A-4147-A177-3AD203B41FA5}">
                      <a16:colId xmlns:a16="http://schemas.microsoft.com/office/drawing/2014/main" val="2407130172"/>
                    </a:ext>
                  </a:extLst>
                </a:gridCol>
                <a:gridCol w="1814228">
                  <a:extLst>
                    <a:ext uri="{9D8B030D-6E8A-4147-A177-3AD203B41FA5}">
                      <a16:colId xmlns:a16="http://schemas.microsoft.com/office/drawing/2014/main" val="1148187076"/>
                    </a:ext>
                  </a:extLst>
                </a:gridCol>
              </a:tblGrid>
              <a:tr h="1014208">
                <a:tc rowSpan="4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4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Скаковська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Дар’я Леонідівна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ХГ № 12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879765"/>
                  </a:ext>
                </a:extLst>
              </a:tr>
              <a:tr h="101420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Водолажська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uk-UA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Юлія Андріївна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ХЗОШ № 35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9806720"/>
                  </a:ext>
                </a:extLst>
              </a:tr>
              <a:tr h="101420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Толстоухов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Георгій Володимирович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ХЗОШ № 35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9296464"/>
                  </a:ext>
                </a:extLst>
              </a:tr>
              <a:tr h="89641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Тихоненко </a:t>
                      </a:r>
                      <a:endParaRPr lang="uk-UA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Аліса В’ячеславівна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ХЗОШ № 48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718649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88" y="252644"/>
            <a:ext cx="1380309" cy="1171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92435" y="2526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Переможці ІІІ  (обласного) етапу</a:t>
            </a:r>
            <a:b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Всеукраїнської учнівської олімпіади з</a:t>
            </a:r>
            <a:b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російської мови </a:t>
            </a:r>
            <a:r>
              <a:rPr lang="uk-UA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 літератури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74700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0308" y="1676401"/>
            <a:ext cx="9601200" cy="3581400"/>
          </a:xfrm>
        </p:spPr>
        <p:txBody>
          <a:bodyPr/>
          <a:lstStyle/>
          <a:p>
            <a:endParaRPr lang="uk-UA" dirty="0" smtClean="0"/>
          </a:p>
          <a:p>
            <a:pPr marL="0" indent="0" algn="ctr">
              <a:buNone/>
            </a:pPr>
            <a:r>
              <a:rPr lang="uk-UA" sz="3200" b="1" i="1" dirty="0" smtClean="0">
                <a:solidFill>
                  <a:srgbClr val="002060"/>
                </a:solidFill>
              </a:rPr>
              <a:t>Переможцям усім у навчанні найкращі наші побажання!</a:t>
            </a:r>
          </a:p>
          <a:p>
            <a:pPr marL="0" indent="0" algn="ctr">
              <a:buNone/>
            </a:pPr>
            <a:r>
              <a:rPr lang="uk-UA" sz="3200" b="1" i="1" dirty="0" smtClean="0">
                <a:solidFill>
                  <a:srgbClr val="002060"/>
                </a:solidFill>
              </a:rPr>
              <a:t>Розвивайтеся, дерзайте, геніями виростайте,</a:t>
            </a:r>
          </a:p>
          <a:p>
            <a:pPr marL="0" indent="0" algn="ctr">
              <a:buNone/>
            </a:pPr>
            <a:r>
              <a:rPr lang="uk-UA" sz="3200" b="1" i="1" dirty="0" smtClean="0">
                <a:solidFill>
                  <a:srgbClr val="002060"/>
                </a:solidFill>
              </a:rPr>
              <a:t>Будьте першими в науці і високими душею,</a:t>
            </a:r>
          </a:p>
          <a:p>
            <a:pPr marL="0" indent="0" algn="ctr">
              <a:buNone/>
            </a:pPr>
            <a:r>
              <a:rPr lang="uk-UA" sz="3200" b="1" i="1" dirty="0" smtClean="0">
                <a:solidFill>
                  <a:srgbClr val="002060"/>
                </a:solidFill>
              </a:rPr>
              <a:t>Хай талант Ваш розквітає під щасливою зорею!</a:t>
            </a:r>
            <a:endParaRPr lang="uk-UA" sz="32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671" y="443865"/>
            <a:ext cx="2886075" cy="1581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283" y="5136154"/>
            <a:ext cx="2198849" cy="13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3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76400" y="224246"/>
            <a:ext cx="9601200" cy="12039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Переможці ІІІ  (обласного) етапу</a:t>
            </a:r>
            <a:br>
              <a:rPr lang="uk-UA" sz="3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Всеукраїнської учнівської олімпіади з</a:t>
            </a:r>
            <a:br>
              <a:rPr lang="uk-UA" sz="3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трудового навчання </a:t>
            </a: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61486731"/>
              </p:ext>
            </p:extLst>
          </p:nvPr>
        </p:nvGraphicFramePr>
        <p:xfrm>
          <a:off x="1558834" y="1512856"/>
          <a:ext cx="9657807" cy="3034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923">
                  <a:extLst>
                    <a:ext uri="{9D8B030D-6E8A-4147-A177-3AD203B41FA5}">
                      <a16:colId xmlns:a16="http://schemas.microsoft.com/office/drawing/2014/main" val="229392333"/>
                    </a:ext>
                  </a:extLst>
                </a:gridCol>
                <a:gridCol w="2553964">
                  <a:extLst>
                    <a:ext uri="{9D8B030D-6E8A-4147-A177-3AD203B41FA5}">
                      <a16:colId xmlns:a16="http://schemas.microsoft.com/office/drawing/2014/main" val="336655192"/>
                    </a:ext>
                  </a:extLst>
                </a:gridCol>
                <a:gridCol w="2057600">
                  <a:extLst>
                    <a:ext uri="{9D8B030D-6E8A-4147-A177-3AD203B41FA5}">
                      <a16:colId xmlns:a16="http://schemas.microsoft.com/office/drawing/2014/main" val="1535517870"/>
                    </a:ext>
                  </a:extLst>
                </a:gridCol>
                <a:gridCol w="1506351">
                  <a:extLst>
                    <a:ext uri="{9D8B030D-6E8A-4147-A177-3AD203B41FA5}">
                      <a16:colId xmlns:a16="http://schemas.microsoft.com/office/drawing/2014/main" val="3150844277"/>
                    </a:ext>
                  </a:extLst>
                </a:gridCol>
                <a:gridCol w="2262969">
                  <a:extLst>
                    <a:ext uri="{9D8B030D-6E8A-4147-A177-3AD203B41FA5}">
                      <a16:colId xmlns:a16="http://schemas.microsoft.com/office/drawing/2014/main" val="1630012962"/>
                    </a:ext>
                  </a:extLst>
                </a:gridCol>
              </a:tblGrid>
              <a:tr h="974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ім’я учня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uk-UA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зайняте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олімпіаді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 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ЗЗСО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254655"/>
                  </a:ext>
                </a:extLst>
              </a:tr>
              <a:tr h="736487">
                <a:tc row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Білозерова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Олександра Сергіївна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8 - 9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ХЗОШ № 53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5653371"/>
                  </a:ext>
                </a:extLst>
              </a:tr>
              <a:tr h="73648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Пресняков Артем Владиславовия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8 - 9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ХГ № 12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4129218"/>
                  </a:ext>
                </a:extLst>
              </a:tr>
              <a:tr h="48683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Матеко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Аркадій Олексійович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10 - 11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ХГ № 12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975207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76" y="4691744"/>
            <a:ext cx="1474470" cy="1965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23" y="4691744"/>
            <a:ext cx="1474470" cy="1965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4691744"/>
            <a:ext cx="1500596" cy="2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939580"/>
              </p:ext>
            </p:extLst>
          </p:nvPr>
        </p:nvGraphicFramePr>
        <p:xfrm>
          <a:off x="1040673" y="1859279"/>
          <a:ext cx="10498184" cy="435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327">
                  <a:extLst>
                    <a:ext uri="{9D8B030D-6E8A-4147-A177-3AD203B41FA5}">
                      <a16:colId xmlns:a16="http://schemas.microsoft.com/office/drawing/2014/main" val="1665911713"/>
                    </a:ext>
                  </a:extLst>
                </a:gridCol>
                <a:gridCol w="2846809">
                  <a:extLst>
                    <a:ext uri="{9D8B030D-6E8A-4147-A177-3AD203B41FA5}">
                      <a16:colId xmlns:a16="http://schemas.microsoft.com/office/drawing/2014/main" val="121011143"/>
                    </a:ext>
                  </a:extLst>
                </a:gridCol>
                <a:gridCol w="2293529">
                  <a:extLst>
                    <a:ext uri="{9D8B030D-6E8A-4147-A177-3AD203B41FA5}">
                      <a16:colId xmlns:a16="http://schemas.microsoft.com/office/drawing/2014/main" val="3695239309"/>
                    </a:ext>
                  </a:extLst>
                </a:gridCol>
                <a:gridCol w="1679072">
                  <a:extLst>
                    <a:ext uri="{9D8B030D-6E8A-4147-A177-3AD203B41FA5}">
                      <a16:colId xmlns:a16="http://schemas.microsoft.com/office/drawing/2014/main" val="2769455255"/>
                    </a:ext>
                  </a:extLst>
                </a:gridCol>
                <a:gridCol w="2522447">
                  <a:extLst>
                    <a:ext uri="{9D8B030D-6E8A-4147-A177-3AD203B41FA5}">
                      <a16:colId xmlns:a16="http://schemas.microsoft.com/office/drawing/2014/main" val="759405463"/>
                    </a:ext>
                  </a:extLst>
                </a:gridCol>
              </a:tblGrid>
              <a:tr h="143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ім’я учня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uk-UA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зайняте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олімпіаді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 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ЗЗСО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6533072"/>
                  </a:ext>
                </a:extLst>
              </a:tr>
              <a:tr h="1085645">
                <a:tc row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Скаковська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Дар’я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Леонідівна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 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ХГ № 12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8161761"/>
                  </a:ext>
                </a:extLst>
              </a:tr>
              <a:tr h="108564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Кабанова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Вікторія Костянтинівна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ХГ № 12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35508"/>
                  </a:ext>
                </a:extLst>
              </a:tr>
              <a:tr h="7502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Лунін Микита Олександрович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ХСШ № 66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91238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66" y="243976"/>
            <a:ext cx="1828800" cy="14073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23063" y="28765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Переможці ІІІ  (обласного) етапу</a:t>
            </a:r>
            <a:br>
              <a:rPr lang="uk-UA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Всеукраїнської учнівської олімпіади </a:t>
            </a: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b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англійської мови</a:t>
            </a:r>
            <a:r>
              <a:rPr lang="uk-UA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854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66824"/>
              </p:ext>
            </p:extLst>
          </p:nvPr>
        </p:nvGraphicFramePr>
        <p:xfrm>
          <a:off x="1031966" y="1894115"/>
          <a:ext cx="10776857" cy="435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021">
                  <a:extLst>
                    <a:ext uri="{9D8B030D-6E8A-4147-A177-3AD203B41FA5}">
                      <a16:colId xmlns:a16="http://schemas.microsoft.com/office/drawing/2014/main" val="3849395262"/>
                    </a:ext>
                  </a:extLst>
                </a:gridCol>
                <a:gridCol w="2922377">
                  <a:extLst>
                    <a:ext uri="{9D8B030D-6E8A-4147-A177-3AD203B41FA5}">
                      <a16:colId xmlns:a16="http://schemas.microsoft.com/office/drawing/2014/main" val="3521651316"/>
                    </a:ext>
                  </a:extLst>
                </a:gridCol>
                <a:gridCol w="2354411">
                  <a:extLst>
                    <a:ext uri="{9D8B030D-6E8A-4147-A177-3AD203B41FA5}">
                      <a16:colId xmlns:a16="http://schemas.microsoft.com/office/drawing/2014/main" val="946260202"/>
                    </a:ext>
                  </a:extLst>
                </a:gridCol>
                <a:gridCol w="1723643">
                  <a:extLst>
                    <a:ext uri="{9D8B030D-6E8A-4147-A177-3AD203B41FA5}">
                      <a16:colId xmlns:a16="http://schemas.microsoft.com/office/drawing/2014/main" val="3456401269"/>
                    </a:ext>
                  </a:extLst>
                </a:gridCol>
                <a:gridCol w="2589405">
                  <a:extLst>
                    <a:ext uri="{9D8B030D-6E8A-4147-A177-3AD203B41FA5}">
                      <a16:colId xmlns:a16="http://schemas.microsoft.com/office/drawing/2014/main" val="1522171238"/>
                    </a:ext>
                  </a:extLst>
                </a:gridCol>
              </a:tblGrid>
              <a:tr h="143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ім’я учня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uk-UA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зайняте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олімпіаді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 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ЗЗСО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4015639"/>
                  </a:ext>
                </a:extLst>
              </a:tr>
              <a:tr h="1085645">
                <a:tc row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Мальцева Уляна Володимирівна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ХГ № 34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0326529"/>
                  </a:ext>
                </a:extLst>
              </a:tr>
              <a:tr h="108564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Тихоненко Аліса В’ячеславівна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ХЗОШ № 48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3112700"/>
                  </a:ext>
                </a:extLst>
              </a:tr>
              <a:tr h="7502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9579152"/>
                  </a:ext>
                </a:extLst>
              </a:tr>
            </a:tbl>
          </a:graphicData>
        </a:graphic>
      </p:graphicFrame>
      <p:sp>
        <p:nvSpPr>
          <p:cNvPr id="5" name="AutoShape 2" descr="Картинки по запросу &quot;історі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6" y="160338"/>
            <a:ext cx="2029098" cy="14517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41669" y="3454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Переможці ІІІ  (обласного) етапу</a:t>
            </a: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Всеукраїнської учнівської олімпіади </a:t>
            </a: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b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історії </a:t>
            </a:r>
            <a:r>
              <a:rPr lang="uk-UA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365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989260"/>
              </p:ext>
            </p:extLst>
          </p:nvPr>
        </p:nvGraphicFramePr>
        <p:xfrm>
          <a:off x="1049381" y="2363952"/>
          <a:ext cx="10550435" cy="2872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4943">
                  <a:extLst>
                    <a:ext uri="{9D8B030D-6E8A-4147-A177-3AD203B41FA5}">
                      <a16:colId xmlns:a16="http://schemas.microsoft.com/office/drawing/2014/main" val="1388024997"/>
                    </a:ext>
                  </a:extLst>
                </a:gridCol>
                <a:gridCol w="2790016">
                  <a:extLst>
                    <a:ext uri="{9D8B030D-6E8A-4147-A177-3AD203B41FA5}">
                      <a16:colId xmlns:a16="http://schemas.microsoft.com/office/drawing/2014/main" val="3869032799"/>
                    </a:ext>
                  </a:extLst>
                </a:gridCol>
                <a:gridCol w="2247775">
                  <a:extLst>
                    <a:ext uri="{9D8B030D-6E8A-4147-A177-3AD203B41FA5}">
                      <a16:colId xmlns:a16="http://schemas.microsoft.com/office/drawing/2014/main" val="1519213798"/>
                    </a:ext>
                  </a:extLst>
                </a:gridCol>
                <a:gridCol w="1645576">
                  <a:extLst>
                    <a:ext uri="{9D8B030D-6E8A-4147-A177-3AD203B41FA5}">
                      <a16:colId xmlns:a16="http://schemas.microsoft.com/office/drawing/2014/main" val="3771800758"/>
                    </a:ext>
                  </a:extLst>
                </a:gridCol>
                <a:gridCol w="2472125">
                  <a:extLst>
                    <a:ext uri="{9D8B030D-6E8A-4147-A177-3AD203B41FA5}">
                      <a16:colId xmlns:a16="http://schemas.microsoft.com/office/drawing/2014/main" val="1757241276"/>
                    </a:ext>
                  </a:extLst>
                </a:gridCol>
              </a:tblGrid>
              <a:tr h="974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ім’я учня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uk-UA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зайняте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олімпіаді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 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ЗЗСО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0191393"/>
                  </a:ext>
                </a:extLst>
              </a:tr>
              <a:tr h="1136913">
                <a:tc row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Петренко Поліна Олександрівна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ХЗОШ № 53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68308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3662465"/>
                  </a:ext>
                </a:extLst>
              </a:tr>
              <a:tr h="48683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4922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745" y="313865"/>
            <a:ext cx="2214597" cy="14226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53988" y="56352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Переможець ІІІ  (обласного) етапу</a:t>
            </a: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Всеукраїнської учнівської олімпіади з</a:t>
            </a:r>
            <a:b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хімії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83284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623042"/>
              </p:ext>
            </p:extLst>
          </p:nvPr>
        </p:nvGraphicFramePr>
        <p:xfrm>
          <a:off x="892628" y="2320834"/>
          <a:ext cx="10724606" cy="2872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971">
                  <a:extLst>
                    <a:ext uri="{9D8B030D-6E8A-4147-A177-3AD203B41FA5}">
                      <a16:colId xmlns:a16="http://schemas.microsoft.com/office/drawing/2014/main" val="3538163976"/>
                    </a:ext>
                  </a:extLst>
                </a:gridCol>
                <a:gridCol w="2836075">
                  <a:extLst>
                    <a:ext uri="{9D8B030D-6E8A-4147-A177-3AD203B41FA5}">
                      <a16:colId xmlns:a16="http://schemas.microsoft.com/office/drawing/2014/main" val="1163845169"/>
                    </a:ext>
                  </a:extLst>
                </a:gridCol>
                <a:gridCol w="2284882">
                  <a:extLst>
                    <a:ext uri="{9D8B030D-6E8A-4147-A177-3AD203B41FA5}">
                      <a16:colId xmlns:a16="http://schemas.microsoft.com/office/drawing/2014/main" val="2471906147"/>
                    </a:ext>
                  </a:extLst>
                </a:gridCol>
                <a:gridCol w="1672742">
                  <a:extLst>
                    <a:ext uri="{9D8B030D-6E8A-4147-A177-3AD203B41FA5}">
                      <a16:colId xmlns:a16="http://schemas.microsoft.com/office/drawing/2014/main" val="2146228721"/>
                    </a:ext>
                  </a:extLst>
                </a:gridCol>
                <a:gridCol w="2512936">
                  <a:extLst>
                    <a:ext uri="{9D8B030D-6E8A-4147-A177-3AD203B41FA5}">
                      <a16:colId xmlns:a16="http://schemas.microsoft.com/office/drawing/2014/main" val="1350226014"/>
                    </a:ext>
                  </a:extLst>
                </a:gridCol>
              </a:tblGrid>
              <a:tr h="974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ім’я учня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uk-UA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зайняте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олімпіаді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 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ЗЗСО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1396902"/>
                  </a:ext>
                </a:extLst>
              </a:tr>
              <a:tr h="1136913">
                <a:tc row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Применко Анастасія Олексіївна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ХЗОШ № 35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1935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5986706"/>
                  </a:ext>
                </a:extLst>
              </a:tr>
              <a:tr h="48683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688993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82" y="330925"/>
            <a:ext cx="2117967" cy="14055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58194" y="50280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Переможець ІІІ  </a:t>
            </a: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обласного) етапу</a:t>
            </a: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Всеукраїнської учнівської олімпіади з</a:t>
            </a:r>
            <a:b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фізики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62370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559011"/>
              </p:ext>
            </p:extLst>
          </p:nvPr>
        </p:nvGraphicFramePr>
        <p:xfrm>
          <a:off x="1153886" y="1772193"/>
          <a:ext cx="10620102" cy="435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9756">
                  <a:extLst>
                    <a:ext uri="{9D8B030D-6E8A-4147-A177-3AD203B41FA5}">
                      <a16:colId xmlns:a16="http://schemas.microsoft.com/office/drawing/2014/main" val="1094358574"/>
                    </a:ext>
                  </a:extLst>
                </a:gridCol>
                <a:gridCol w="2879869">
                  <a:extLst>
                    <a:ext uri="{9D8B030D-6E8A-4147-A177-3AD203B41FA5}">
                      <a16:colId xmlns:a16="http://schemas.microsoft.com/office/drawing/2014/main" val="407187132"/>
                    </a:ext>
                  </a:extLst>
                </a:gridCol>
                <a:gridCol w="2320165">
                  <a:extLst>
                    <a:ext uri="{9D8B030D-6E8A-4147-A177-3AD203B41FA5}">
                      <a16:colId xmlns:a16="http://schemas.microsoft.com/office/drawing/2014/main" val="3734337839"/>
                    </a:ext>
                  </a:extLst>
                </a:gridCol>
                <a:gridCol w="1698572">
                  <a:extLst>
                    <a:ext uri="{9D8B030D-6E8A-4147-A177-3AD203B41FA5}">
                      <a16:colId xmlns:a16="http://schemas.microsoft.com/office/drawing/2014/main" val="368508080"/>
                    </a:ext>
                  </a:extLst>
                </a:gridCol>
                <a:gridCol w="2551740">
                  <a:extLst>
                    <a:ext uri="{9D8B030D-6E8A-4147-A177-3AD203B41FA5}">
                      <a16:colId xmlns:a16="http://schemas.microsoft.com/office/drawing/2014/main" val="1187369297"/>
                    </a:ext>
                  </a:extLst>
                </a:gridCol>
              </a:tblGrid>
              <a:tr h="143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ім’я учня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uk-UA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зайняте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олімпіаді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 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ЗЗСО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2089375"/>
                  </a:ext>
                </a:extLst>
              </a:tr>
              <a:tr h="1085645">
                <a:tc row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Трач Вікторія Володимирівна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ХГ № 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941277"/>
                  </a:ext>
                </a:extLst>
              </a:tr>
              <a:tr h="108564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Бережний Олексій Сергійович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ХЗОШ № 35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8804708"/>
                  </a:ext>
                </a:extLst>
              </a:tr>
              <a:tr h="7502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Тихоненко Аліса В’ячеславівна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ХЗОШ № 48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004747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3" y="302513"/>
            <a:ext cx="1223554" cy="12235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62400" y="30251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Переможці </a:t>
            </a: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ІІІ  (обласного) етапу</a:t>
            </a:r>
            <a:b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Всеукраїнської учнівської олімпіади з</a:t>
            </a:r>
            <a:b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біології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06403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610349"/>
              </p:ext>
            </p:extLst>
          </p:nvPr>
        </p:nvGraphicFramePr>
        <p:xfrm>
          <a:off x="1197429" y="2094411"/>
          <a:ext cx="10236925" cy="435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7550">
                  <a:extLst>
                    <a:ext uri="{9D8B030D-6E8A-4147-A177-3AD203B41FA5}">
                      <a16:colId xmlns:a16="http://schemas.microsoft.com/office/drawing/2014/main" val="3234850826"/>
                    </a:ext>
                  </a:extLst>
                </a:gridCol>
                <a:gridCol w="2775963">
                  <a:extLst>
                    <a:ext uri="{9D8B030D-6E8A-4147-A177-3AD203B41FA5}">
                      <a16:colId xmlns:a16="http://schemas.microsoft.com/office/drawing/2014/main" val="3112769611"/>
                    </a:ext>
                  </a:extLst>
                </a:gridCol>
                <a:gridCol w="2236452">
                  <a:extLst>
                    <a:ext uri="{9D8B030D-6E8A-4147-A177-3AD203B41FA5}">
                      <a16:colId xmlns:a16="http://schemas.microsoft.com/office/drawing/2014/main" val="1720058363"/>
                    </a:ext>
                  </a:extLst>
                </a:gridCol>
                <a:gridCol w="1637287">
                  <a:extLst>
                    <a:ext uri="{9D8B030D-6E8A-4147-A177-3AD203B41FA5}">
                      <a16:colId xmlns:a16="http://schemas.microsoft.com/office/drawing/2014/main" val="2143433127"/>
                    </a:ext>
                  </a:extLst>
                </a:gridCol>
                <a:gridCol w="2459673">
                  <a:extLst>
                    <a:ext uri="{9D8B030D-6E8A-4147-A177-3AD203B41FA5}">
                      <a16:colId xmlns:a16="http://schemas.microsoft.com/office/drawing/2014/main" val="3155126500"/>
                    </a:ext>
                  </a:extLst>
                </a:gridCol>
              </a:tblGrid>
              <a:tr h="143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ім’я учня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uk-UA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зайняте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олімпіаді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 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ЗЗСО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8096052"/>
                  </a:ext>
                </a:extLst>
              </a:tr>
              <a:tr h="1085645">
                <a:tc row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Степанова Марія Олексіївна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ХЗОШ № 53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2249843"/>
                  </a:ext>
                </a:extLst>
              </a:tr>
              <a:tr h="108564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Трач Вікторія Володимирівна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ХГ № 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3378364"/>
                  </a:ext>
                </a:extLst>
              </a:tr>
              <a:tr h="7502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942024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" y="348342"/>
            <a:ext cx="1888923" cy="14094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81479" y="34834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Переможці </a:t>
            </a: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ІІІ  (обласного) етапу</a:t>
            </a:r>
            <a:b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Всеукраїнської учнівської олімпіади з</a:t>
            </a:r>
            <a:b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української мови та літератури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67424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815079"/>
              </p:ext>
            </p:extLst>
          </p:nvPr>
        </p:nvGraphicFramePr>
        <p:xfrm>
          <a:off x="1092926" y="2076995"/>
          <a:ext cx="10428513" cy="435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7396">
                  <a:extLst>
                    <a:ext uri="{9D8B030D-6E8A-4147-A177-3AD203B41FA5}">
                      <a16:colId xmlns:a16="http://schemas.microsoft.com/office/drawing/2014/main" val="3839216836"/>
                    </a:ext>
                  </a:extLst>
                </a:gridCol>
                <a:gridCol w="2870962">
                  <a:extLst>
                    <a:ext uri="{9D8B030D-6E8A-4147-A177-3AD203B41FA5}">
                      <a16:colId xmlns:a16="http://schemas.microsoft.com/office/drawing/2014/main" val="152215198"/>
                    </a:ext>
                  </a:extLst>
                </a:gridCol>
                <a:gridCol w="2312989">
                  <a:extLst>
                    <a:ext uri="{9D8B030D-6E8A-4147-A177-3AD203B41FA5}">
                      <a16:colId xmlns:a16="http://schemas.microsoft.com/office/drawing/2014/main" val="1073032658"/>
                    </a:ext>
                  </a:extLst>
                </a:gridCol>
                <a:gridCol w="1693318">
                  <a:extLst>
                    <a:ext uri="{9D8B030D-6E8A-4147-A177-3AD203B41FA5}">
                      <a16:colId xmlns:a16="http://schemas.microsoft.com/office/drawing/2014/main" val="2042899619"/>
                    </a:ext>
                  </a:extLst>
                </a:gridCol>
                <a:gridCol w="2543848">
                  <a:extLst>
                    <a:ext uri="{9D8B030D-6E8A-4147-A177-3AD203B41FA5}">
                      <a16:colId xmlns:a16="http://schemas.microsoft.com/office/drawing/2014/main" val="36167584"/>
                    </a:ext>
                  </a:extLst>
                </a:gridCol>
              </a:tblGrid>
              <a:tr h="143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ім’я учня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uk-UA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зайняте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олімпіаді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 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ЗЗСО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5533189"/>
                  </a:ext>
                </a:extLst>
              </a:tr>
              <a:tr h="1085645">
                <a:tc row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Волков Дем’ян Сергійович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«Альтернатива»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2453935"/>
                  </a:ext>
                </a:extLst>
              </a:tr>
              <a:tr h="108564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Синельніков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Олександр Олександрович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ХГ № 12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7884292"/>
                  </a:ext>
                </a:extLst>
              </a:tr>
              <a:tr h="7502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964321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26" y="319929"/>
            <a:ext cx="2092744" cy="14053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75611" y="31992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Переможці ІІІ  (обласного) етапу</a:t>
            </a:r>
            <a:b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Всеукраїнської учнівської олімпіади з</a:t>
            </a:r>
            <a:b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інформатики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98946695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197</TotalTime>
  <Words>500</Words>
  <Application>Microsoft Office PowerPoint</Application>
  <PresentationFormat>Широкоэкранный</PresentationFormat>
  <Paragraphs>240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Book</vt:lpstr>
      <vt:lpstr>Times New Roman</vt:lpstr>
      <vt:lpstr>Crop</vt:lpstr>
      <vt:lpstr>результати  ІІІ  (обласного) етапу Всеукраїнських учнівських олімпіад із  навчальних предметів  у 2019/2020 н. р. </vt:lpstr>
      <vt:lpstr>Переможці ІІІ  (обласного) етапу  Всеукраїнської учнівської олімпіади з  трудового навчання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результати  ІІІ  (обласного) етапу Всеукраїнських учнівських олімпіад із  навчальних предметів  у 2019/2020 н. р.</dc:title>
  <dc:creator>School</dc:creator>
  <cp:lastModifiedBy>School</cp:lastModifiedBy>
  <cp:revision>13</cp:revision>
  <dcterms:created xsi:type="dcterms:W3CDTF">2020-03-02T10:09:03Z</dcterms:created>
  <dcterms:modified xsi:type="dcterms:W3CDTF">2020-03-05T08:41:27Z</dcterms:modified>
</cp:coreProperties>
</file>