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3/5/2020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0770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5878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3/5/2020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94098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3/5/2020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419561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3/5/2020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3541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79446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6008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2440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3/5/2020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453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205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3/5/2020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363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2877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252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057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333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2224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4545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3/5/2020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590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1384663"/>
            <a:ext cx="9448800" cy="2243838"/>
          </a:xfrm>
        </p:spPr>
        <p:txBody>
          <a:bodyPr>
            <a:normAutofit fontScale="90000"/>
          </a:bodyPr>
          <a:lstStyle/>
          <a:p>
            <a:pPr algn="ctr"/>
            <a:r>
              <a:rPr lang="uk-UA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результати </a:t>
            </a:r>
            <a:br>
              <a:rPr lang="uk-UA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ІІ  </a:t>
            </a:r>
            <a:r>
              <a:rPr lang="uk-UA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(обласного) </a:t>
            </a:r>
            <a:r>
              <a:rPr lang="uk-UA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етапу</a:t>
            </a:r>
            <a:br>
              <a:rPr lang="uk-UA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Всеукраїнського конкурсу – захисту </a:t>
            </a:r>
            <a:br>
              <a:rPr lang="uk-UA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науково – дослідницьких робіт </a:t>
            </a:r>
            <a:br>
              <a:rPr lang="uk-UA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учнів –членів Малої академії наук України</a:t>
            </a:r>
            <a:r>
              <a:rPr lang="uk-UA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у 2019/2020 н. р. </a:t>
            </a:r>
            <a:endParaRPr lang="uk-UA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046720" y="3857897"/>
            <a:ext cx="2773680" cy="1105988"/>
          </a:xfrm>
        </p:spPr>
        <p:txBody>
          <a:bodyPr/>
          <a:lstStyle/>
          <a:p>
            <a:pPr lvl="0">
              <a:lnSpc>
                <a:spcPct val="112000"/>
              </a:lnSpc>
              <a:spcBef>
                <a:spcPts val="0"/>
              </a:spcBef>
            </a:pPr>
            <a:r>
              <a:rPr lang="uk-UA" sz="1400" b="1" dirty="0">
                <a:solidFill>
                  <a:srgbClr val="C00000"/>
                </a:solidFill>
                <a:latin typeface="Arial" charset="0"/>
                <a:cs typeface="Arial" charset="0"/>
              </a:rPr>
              <a:t>Малікова І.М., методист методичного центру Управління освіти</a:t>
            </a:r>
          </a:p>
          <a:p>
            <a:pPr lvl="0">
              <a:lnSpc>
                <a:spcPct val="112000"/>
              </a:lnSpc>
              <a:spcBef>
                <a:spcPts val="0"/>
              </a:spcBef>
            </a:pPr>
            <a:r>
              <a:rPr lang="uk-UA" sz="1400" b="1" dirty="0">
                <a:solidFill>
                  <a:srgbClr val="C00000"/>
                </a:solidFill>
                <a:latin typeface="Arial" charset="0"/>
                <a:cs typeface="Arial" charset="0"/>
              </a:rPr>
              <a:t>Основ’янського району</a:t>
            </a:r>
            <a:endParaRPr lang="es-ES" sz="1400" b="1" dirty="0">
              <a:solidFill>
                <a:srgbClr val="C00000"/>
              </a:solidFill>
              <a:latin typeface="Arial" charset="0"/>
              <a:cs typeface="Arial" charset="0"/>
            </a:endParaRPr>
          </a:p>
          <a:p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4814" y="347477"/>
            <a:ext cx="1633870" cy="1615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1311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29646" y="764373"/>
            <a:ext cx="6176554" cy="663833"/>
          </a:xfrm>
        </p:spPr>
        <p:txBody>
          <a:bodyPr>
            <a:normAutofit fontScale="90000"/>
          </a:bodyPr>
          <a:lstStyle/>
          <a:p>
            <a:pPr algn="l"/>
            <a:r>
              <a:rPr lang="ru-RU" sz="27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Наукове</a:t>
            </a:r>
            <a:r>
              <a:rPr lang="ru-RU" sz="2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відділення</a:t>
            </a:r>
            <a:r>
              <a:rPr lang="ru-RU" sz="2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МАТЕМАТИКИ</a:t>
            </a:r>
            <a:br>
              <a:rPr lang="ru-RU" sz="2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Секція</a:t>
            </a:r>
            <a:r>
              <a:rPr lang="ru-RU" sz="2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ПРИКЛАДНА МАТЕМАТИКА</a:t>
            </a:r>
            <a:r>
              <a:rPr lang="ru-RU" dirty="0"/>
              <a:t/>
            </a:r>
            <a:br>
              <a:rPr lang="ru-RU" dirty="0"/>
            </a:br>
            <a:endParaRPr lang="uk-UA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0605968"/>
              </p:ext>
            </p:extLst>
          </p:nvPr>
        </p:nvGraphicFramePr>
        <p:xfrm>
          <a:off x="581297" y="2725148"/>
          <a:ext cx="11168742" cy="299847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10392">
                  <a:extLst>
                    <a:ext uri="{9D8B030D-6E8A-4147-A177-3AD203B41FA5}">
                      <a16:colId xmlns:a16="http://schemas.microsoft.com/office/drawing/2014/main" val="2132870216"/>
                    </a:ext>
                  </a:extLst>
                </a:gridCol>
                <a:gridCol w="1490254">
                  <a:extLst>
                    <a:ext uri="{9D8B030D-6E8A-4147-A177-3AD203B41FA5}">
                      <a16:colId xmlns:a16="http://schemas.microsoft.com/office/drawing/2014/main" val="3500087364"/>
                    </a:ext>
                  </a:extLst>
                </a:gridCol>
                <a:gridCol w="687977">
                  <a:extLst>
                    <a:ext uri="{9D8B030D-6E8A-4147-A177-3AD203B41FA5}">
                      <a16:colId xmlns:a16="http://schemas.microsoft.com/office/drawing/2014/main" val="558619215"/>
                    </a:ext>
                  </a:extLst>
                </a:gridCol>
                <a:gridCol w="2257697">
                  <a:extLst>
                    <a:ext uri="{9D8B030D-6E8A-4147-A177-3AD203B41FA5}">
                      <a16:colId xmlns:a16="http://schemas.microsoft.com/office/drawing/2014/main" val="3728529943"/>
                    </a:ext>
                  </a:extLst>
                </a:gridCol>
                <a:gridCol w="957943">
                  <a:extLst>
                    <a:ext uri="{9D8B030D-6E8A-4147-A177-3AD203B41FA5}">
                      <a16:colId xmlns:a16="http://schemas.microsoft.com/office/drawing/2014/main" val="1401541425"/>
                    </a:ext>
                  </a:extLst>
                </a:gridCol>
                <a:gridCol w="966651">
                  <a:extLst>
                    <a:ext uri="{9D8B030D-6E8A-4147-A177-3AD203B41FA5}">
                      <a16:colId xmlns:a16="http://schemas.microsoft.com/office/drawing/2014/main" val="1055401577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3475589630"/>
                    </a:ext>
                  </a:extLst>
                </a:gridCol>
                <a:gridCol w="1201783">
                  <a:extLst>
                    <a:ext uri="{9D8B030D-6E8A-4147-A177-3AD203B41FA5}">
                      <a16:colId xmlns:a16="http://schemas.microsoft.com/office/drawing/2014/main" val="1483697168"/>
                    </a:ext>
                  </a:extLst>
                </a:gridCol>
                <a:gridCol w="940526">
                  <a:extLst>
                    <a:ext uri="{9D8B030D-6E8A-4147-A177-3AD203B41FA5}">
                      <a16:colId xmlns:a16="http://schemas.microsoft.com/office/drawing/2014/main" val="4012363185"/>
                    </a:ext>
                  </a:extLst>
                </a:gridCol>
                <a:gridCol w="1079862">
                  <a:extLst>
                    <a:ext uri="{9D8B030D-6E8A-4147-A177-3AD203B41FA5}">
                      <a16:colId xmlns:a16="http://schemas.microsoft.com/office/drawing/2014/main" val="3829386075"/>
                    </a:ext>
                  </a:extLst>
                </a:gridCol>
              </a:tblGrid>
              <a:tr h="15354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з/п</a:t>
                      </a:r>
                      <a:endParaRPr lang="uk-UA" sz="16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Прізвище, ім’я,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батькові учня</a:t>
                      </a:r>
                      <a:endParaRPr lang="uk-UA" sz="16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</a:t>
                      </a:r>
                      <a:endParaRPr lang="uk-UA" sz="16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 закладу освіти, район</a:t>
                      </a:r>
                      <a:endParaRPr lang="uk-UA" sz="16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uk-UA" sz="12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 тур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Заочне </a:t>
                      </a:r>
                      <a:r>
                        <a:rPr lang="uk-UA" sz="1200" b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оцінювання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b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робіт</a:t>
                      </a:r>
                      <a:r>
                        <a:rPr lang="uk-UA" sz="1200" b="0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 b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(25 </a:t>
                      </a:r>
                      <a:r>
                        <a:rPr lang="uk-UA" sz="12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б.)</a:t>
                      </a:r>
                      <a:endParaRPr lang="uk-UA" sz="12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uk-UA" sz="12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ІІ тур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Контрольна робота</a:t>
                      </a:r>
                    </a:p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uk-UA" sz="12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(30 б.)</a:t>
                      </a:r>
                      <a:endParaRPr lang="uk-UA" sz="12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uk-UA" sz="12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ІІІ тур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Захист науково-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дослідницької роботи</a:t>
                      </a:r>
                    </a:p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uk-UA" sz="12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(45 б.)</a:t>
                      </a:r>
                      <a:endParaRPr lang="uk-UA" sz="12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uk-UA" sz="1200" b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Базова дисципліна</a:t>
                      </a:r>
                      <a:endParaRPr lang="uk-UA" sz="1200" b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uk-UA" sz="1200" b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Загальна кількість балів</a:t>
                      </a:r>
                    </a:p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uk-UA" sz="1200" b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(100 б.)</a:t>
                      </a:r>
                      <a:endParaRPr lang="uk-UA" sz="1200" b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uk-UA" sz="12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Місце</a:t>
                      </a:r>
                      <a:endParaRPr lang="uk-UA" sz="12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rgbClr val="FF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17332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uk-UA" sz="1400" b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b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Острон Анна Олександрівна</a:t>
                      </a:r>
                      <a:endParaRPr lang="uk-UA" sz="16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uk-UA" sz="1600" b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600" b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Харківська загальноосвітня школа І-ІІІ ступенів № 10 Харківської міської ради Харківської </a:t>
                      </a:r>
                      <a:r>
                        <a:rPr lang="uk-UA" sz="1600" b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області</a:t>
                      </a:r>
                      <a:endParaRPr lang="uk-UA" sz="1600" b="0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uk-UA" sz="1600" b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uk-UA" sz="1600" b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  <a:endParaRPr lang="uk-UA" sz="1600" b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</a:t>
                      </a:r>
                      <a:endParaRPr lang="uk-UA" sz="1600" b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81</a:t>
                      </a:r>
                      <a:endParaRPr lang="uk-UA" sz="1600" b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ІІ</a:t>
                      </a:r>
                      <a:endParaRPr lang="uk-UA" sz="1600" b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3546836"/>
                  </a:ext>
                </a:extLst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9257" y="1245997"/>
            <a:ext cx="1863090" cy="123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49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01143" y="616327"/>
            <a:ext cx="8972006" cy="1293028"/>
          </a:xfrm>
        </p:spPr>
        <p:txBody>
          <a:bodyPr>
            <a:normAutofit fontScale="90000"/>
          </a:bodyPr>
          <a:lstStyle/>
          <a:p>
            <a:pPr algn="l"/>
            <a:r>
              <a:rPr lang="uk-UA" sz="27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Наукове відділення ЕКОЛОГІЇ та АГРАРНИХ НАУК</a:t>
            </a:r>
            <a:br>
              <a:rPr lang="uk-UA" sz="27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7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Секція: ЕКОЛОГІЯ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9298068"/>
              </p:ext>
            </p:extLst>
          </p:nvPr>
        </p:nvGraphicFramePr>
        <p:xfrm>
          <a:off x="581298" y="2681605"/>
          <a:ext cx="11168742" cy="299847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10392">
                  <a:extLst>
                    <a:ext uri="{9D8B030D-6E8A-4147-A177-3AD203B41FA5}">
                      <a16:colId xmlns:a16="http://schemas.microsoft.com/office/drawing/2014/main" val="4153476284"/>
                    </a:ext>
                  </a:extLst>
                </a:gridCol>
                <a:gridCol w="1490254">
                  <a:extLst>
                    <a:ext uri="{9D8B030D-6E8A-4147-A177-3AD203B41FA5}">
                      <a16:colId xmlns:a16="http://schemas.microsoft.com/office/drawing/2014/main" val="1040953138"/>
                    </a:ext>
                  </a:extLst>
                </a:gridCol>
                <a:gridCol w="687977">
                  <a:extLst>
                    <a:ext uri="{9D8B030D-6E8A-4147-A177-3AD203B41FA5}">
                      <a16:colId xmlns:a16="http://schemas.microsoft.com/office/drawing/2014/main" val="3932435403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80335072"/>
                    </a:ext>
                  </a:extLst>
                </a:gridCol>
                <a:gridCol w="1082040">
                  <a:extLst>
                    <a:ext uri="{9D8B030D-6E8A-4147-A177-3AD203B41FA5}">
                      <a16:colId xmlns:a16="http://schemas.microsoft.com/office/drawing/2014/main" val="2970885550"/>
                    </a:ext>
                  </a:extLst>
                </a:gridCol>
                <a:gridCol w="966651">
                  <a:extLst>
                    <a:ext uri="{9D8B030D-6E8A-4147-A177-3AD203B41FA5}">
                      <a16:colId xmlns:a16="http://schemas.microsoft.com/office/drawing/2014/main" val="4030884227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3133758672"/>
                    </a:ext>
                  </a:extLst>
                </a:gridCol>
                <a:gridCol w="1201783">
                  <a:extLst>
                    <a:ext uri="{9D8B030D-6E8A-4147-A177-3AD203B41FA5}">
                      <a16:colId xmlns:a16="http://schemas.microsoft.com/office/drawing/2014/main" val="1979543575"/>
                    </a:ext>
                  </a:extLst>
                </a:gridCol>
                <a:gridCol w="940526">
                  <a:extLst>
                    <a:ext uri="{9D8B030D-6E8A-4147-A177-3AD203B41FA5}">
                      <a16:colId xmlns:a16="http://schemas.microsoft.com/office/drawing/2014/main" val="3271963496"/>
                    </a:ext>
                  </a:extLst>
                </a:gridCol>
                <a:gridCol w="1079862">
                  <a:extLst>
                    <a:ext uri="{9D8B030D-6E8A-4147-A177-3AD203B41FA5}">
                      <a16:colId xmlns:a16="http://schemas.microsoft.com/office/drawing/2014/main" val="2049932815"/>
                    </a:ext>
                  </a:extLst>
                </a:gridCol>
              </a:tblGrid>
              <a:tr h="15354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з/п</a:t>
                      </a:r>
                      <a:endParaRPr lang="uk-UA" sz="16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Прізвище, ім’я,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батькові учня</a:t>
                      </a:r>
                      <a:endParaRPr lang="uk-UA" sz="16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</a:t>
                      </a:r>
                      <a:endParaRPr lang="uk-UA" sz="16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 закладу освіти, район</a:t>
                      </a:r>
                      <a:endParaRPr lang="uk-UA" sz="16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uk-UA" sz="12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 тур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Заочне </a:t>
                      </a:r>
                      <a:r>
                        <a:rPr lang="uk-UA" sz="1200" b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оцінювання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b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робіт</a:t>
                      </a:r>
                      <a:r>
                        <a:rPr lang="uk-UA" sz="1200" b="0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 b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(25 </a:t>
                      </a:r>
                      <a:r>
                        <a:rPr lang="uk-UA" sz="12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б.)</a:t>
                      </a:r>
                      <a:endParaRPr lang="uk-UA" sz="12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uk-UA" sz="12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ІІ тур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Контрольна робота</a:t>
                      </a:r>
                    </a:p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uk-UA" sz="12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(30 б.)</a:t>
                      </a:r>
                      <a:endParaRPr lang="uk-UA" sz="12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uk-UA" sz="12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ІІІ тур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Захист науково-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дослідницької роботи</a:t>
                      </a:r>
                    </a:p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uk-UA" sz="12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(45 б.)</a:t>
                      </a:r>
                      <a:endParaRPr lang="uk-UA" sz="12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uk-UA" sz="1200" b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Базова дисципліна</a:t>
                      </a:r>
                      <a:endParaRPr lang="uk-UA" sz="1200" b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uk-UA" sz="1200" b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Загальна кількість балів</a:t>
                      </a:r>
                    </a:p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uk-UA" sz="1200" b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(100 б.)</a:t>
                      </a:r>
                      <a:endParaRPr lang="uk-UA" sz="1200" b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uk-UA" sz="12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Місце</a:t>
                      </a:r>
                      <a:endParaRPr lang="uk-UA" sz="12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rgbClr val="FF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27978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uk-UA" sz="1600" b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Бухун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Іван Андрійович</a:t>
                      </a:r>
                    </a:p>
                  </a:txBody>
                  <a:tcPr marL="68580" marR="68580" marT="0" marB="0" anchor="ctr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68580" marR="68580" marT="0" marB="0" anchor="ctr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600" b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Харківська спеціалізована школа    І-ІІІ ступенів № 66 Харківської міської ради Харківської області</a:t>
                      </a:r>
                    </a:p>
                  </a:txBody>
                  <a:tcPr marL="68580" marR="68580" marT="0" marB="0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68580" marR="68580" marT="0" marB="0" anchor="ctr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19,5</a:t>
                      </a:r>
                    </a:p>
                  </a:txBody>
                  <a:tcPr marL="68580" marR="68580" marT="0" marB="0" anchor="ctr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marL="68580" marR="68580" marT="0" marB="0" anchor="ctr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Біологія</a:t>
                      </a:r>
                    </a:p>
                  </a:txBody>
                  <a:tcPr marL="68580" marR="68580" marT="0" marB="0" anchor="ctr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77,5</a:t>
                      </a:r>
                    </a:p>
                  </a:txBody>
                  <a:tcPr marL="68580" marR="68580" marT="0" marB="0" anchor="ctr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ІІІ</a:t>
                      </a:r>
                    </a:p>
                  </a:txBody>
                  <a:tcPr marL="68580" marR="68580" marT="0" marB="0" anchor="ctr">
                    <a:solidFill>
                      <a:srgbClr val="FF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8431964"/>
                  </a:ext>
                </a:extLst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4536" y="1262841"/>
            <a:ext cx="1871799" cy="1241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650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695427" y="843384"/>
            <a:ext cx="6672943" cy="680616"/>
          </a:xfrm>
        </p:spPr>
        <p:txBody>
          <a:bodyPr>
            <a:normAutofit fontScale="90000"/>
          </a:bodyPr>
          <a:lstStyle/>
          <a:p>
            <a:pPr algn="ctr"/>
            <a:r>
              <a:rPr lang="uk-UA" sz="20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Переможці ІІ етапу</a:t>
            </a:r>
            <a:br>
              <a:rPr lang="uk-UA" sz="20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Всеукраїнського</a:t>
            </a:r>
            <a:r>
              <a:rPr lang="ru-RU" sz="20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конкурсу – </a:t>
            </a:r>
            <a:r>
              <a:rPr lang="ru-RU" sz="20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захисту</a:t>
            </a:r>
            <a:r>
              <a:rPr lang="ru-RU" sz="2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науково</a:t>
            </a:r>
            <a:r>
              <a:rPr lang="ru-RU" sz="2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дослідницьких</a:t>
            </a:r>
            <a:r>
              <a:rPr lang="ru-RU" sz="2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робіт</a:t>
            </a:r>
            <a:r>
              <a:rPr lang="ru-RU" sz="2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>
                <a:solidFill>
                  <a:srgbClr val="7030A0"/>
                </a:solidFill>
              </a:rPr>
              <a:t/>
            </a:r>
            <a:br>
              <a:rPr lang="ru-RU" sz="2000" b="1" i="1" dirty="0">
                <a:solidFill>
                  <a:srgbClr val="7030A0"/>
                </a:solidFill>
              </a:rPr>
            </a:br>
            <a:r>
              <a:rPr lang="ru-RU" sz="20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учнів</a:t>
            </a:r>
            <a:r>
              <a:rPr lang="ru-RU" sz="2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ru-RU" sz="20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членів</a:t>
            </a:r>
            <a:r>
              <a:rPr lang="ru-RU" sz="2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Малої</a:t>
            </a:r>
            <a:r>
              <a:rPr lang="ru-RU" sz="2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академії</a:t>
            </a:r>
            <a:r>
              <a:rPr lang="ru-RU" sz="2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наук </a:t>
            </a:r>
            <a:r>
              <a:rPr lang="ru-RU" sz="20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dirty="0"/>
              <a:t/>
            </a:r>
            <a:br>
              <a:rPr lang="ru-RU" dirty="0"/>
            </a:br>
            <a:r>
              <a:rPr lang="uk-UA" dirty="0" smtClean="0"/>
              <a:t> </a:t>
            </a:r>
            <a:endParaRPr lang="uk-UA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068072467"/>
              </p:ext>
            </p:extLst>
          </p:nvPr>
        </p:nvGraphicFramePr>
        <p:xfrm>
          <a:off x="1201557" y="1628502"/>
          <a:ext cx="9840689" cy="48463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204755">
                  <a:extLst>
                    <a:ext uri="{9D8B030D-6E8A-4147-A177-3AD203B41FA5}">
                      <a16:colId xmlns:a16="http://schemas.microsoft.com/office/drawing/2014/main" val="333392010"/>
                    </a:ext>
                  </a:extLst>
                </a:gridCol>
                <a:gridCol w="3355705">
                  <a:extLst>
                    <a:ext uri="{9D8B030D-6E8A-4147-A177-3AD203B41FA5}">
                      <a16:colId xmlns:a16="http://schemas.microsoft.com/office/drawing/2014/main" val="29173965"/>
                    </a:ext>
                  </a:extLst>
                </a:gridCol>
                <a:gridCol w="3280229">
                  <a:extLst>
                    <a:ext uri="{9D8B030D-6E8A-4147-A177-3AD203B41FA5}">
                      <a16:colId xmlns:a16="http://schemas.microsoft.com/office/drawing/2014/main" val="3642453485"/>
                    </a:ext>
                  </a:extLst>
                </a:gridCol>
              </a:tblGrid>
              <a:tr h="407165"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 місце</a:t>
                      </a:r>
                      <a:endParaRPr lang="uk-UA" sz="24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ІІ місце</a:t>
                      </a:r>
                      <a:endParaRPr lang="uk-UA" sz="24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ІІІ місце</a:t>
                      </a:r>
                      <a:endParaRPr lang="uk-UA" sz="24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9058987"/>
                  </a:ext>
                </a:extLst>
              </a:tr>
              <a:tr h="515743">
                <a:tc>
                  <a:txBody>
                    <a:bodyPr/>
                    <a:lstStyle/>
                    <a:p>
                      <a:pPr algn="ctr"/>
                      <a:r>
                        <a:rPr lang="uk-UA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Тихоненко Аліса – </a:t>
                      </a:r>
                    </a:p>
                    <a:p>
                      <a:pPr algn="ctr"/>
                      <a:r>
                        <a:rPr lang="uk-UA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учениця 11 класу ХЗОШ № 48</a:t>
                      </a:r>
                      <a:endParaRPr lang="uk-UA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Ткаченко Катерина – </a:t>
                      </a:r>
                    </a:p>
                    <a:p>
                      <a:pPr algn="ctr"/>
                      <a:r>
                        <a:rPr lang="uk-UA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учениця 11 класу ХГ № 12</a:t>
                      </a:r>
                      <a:endParaRPr lang="uk-UA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Гамуля Наталія –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учениця 11 класу ХГ № 12</a:t>
                      </a:r>
                      <a:r>
                        <a:rPr lang="uk-UA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endParaRPr lang="uk-UA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2504005"/>
                  </a:ext>
                </a:extLst>
              </a:tr>
              <a:tr h="515743">
                <a:tc>
                  <a:txBody>
                    <a:bodyPr/>
                    <a:lstStyle/>
                    <a:p>
                      <a:endParaRPr lang="uk-UA" sz="18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Зинг Тхі Тхао –</a:t>
                      </a:r>
                      <a:r>
                        <a:rPr lang="uk-UA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учень 10 класу ХГ № 12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Первушкіна Каміла –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учениця 11 класу ХЗОШ</a:t>
                      </a:r>
                      <a:r>
                        <a:rPr lang="uk-UA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№ 7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977760"/>
                  </a:ext>
                </a:extLst>
              </a:tr>
              <a:tr h="515743">
                <a:tc>
                  <a:txBody>
                    <a:bodyPr/>
                    <a:lstStyle/>
                    <a:p>
                      <a:endParaRPr lang="uk-UA" sz="18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3. Боєчко - Немовча </a:t>
                      </a:r>
                      <a:r>
                        <a:rPr lang="uk-UA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Анастасія –</a:t>
                      </a:r>
                      <a:r>
                        <a:rPr lang="uk-UA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учениця 9 класу ХЗОШ</a:t>
                      </a:r>
                      <a:r>
                        <a:rPr lang="uk-UA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№ 7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3. Бараницька Єлизавета -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учениця 9 класу ХЗОШ</a:t>
                      </a:r>
                      <a:r>
                        <a:rPr lang="uk-UA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№ 7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8531911"/>
                  </a:ext>
                </a:extLst>
              </a:tr>
              <a:tr h="517611">
                <a:tc>
                  <a:txBody>
                    <a:bodyPr/>
                    <a:lstStyle/>
                    <a:p>
                      <a:endParaRPr lang="uk-UA" sz="180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Прокопова Марина – </a:t>
                      </a:r>
                    </a:p>
                    <a:p>
                      <a:pPr algn="ctr"/>
                      <a:r>
                        <a:rPr lang="uk-UA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учениця 9 класу ХЗОШ</a:t>
                      </a:r>
                      <a:r>
                        <a:rPr lang="uk-UA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№ 7</a:t>
                      </a:r>
                      <a:endParaRPr lang="uk-UA" sz="1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4. Куриляк Вікторія</a:t>
                      </a:r>
                      <a:r>
                        <a:rPr lang="uk-UA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–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учениця 9 класу ХЗОШ</a:t>
                      </a:r>
                      <a:r>
                        <a:rPr lang="uk-UA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№ 35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5709971"/>
                  </a:ext>
                </a:extLst>
              </a:tr>
              <a:tr h="522194">
                <a:tc>
                  <a:txBody>
                    <a:bodyPr/>
                    <a:lstStyle/>
                    <a:p>
                      <a:endParaRPr lang="uk-UA" sz="180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Острон Анна –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учениця 11 класу ХЗОШ</a:t>
                      </a:r>
                      <a:r>
                        <a:rPr lang="uk-UA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№ 10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5. Білецька Майя – </a:t>
                      </a:r>
                    </a:p>
                    <a:p>
                      <a:pPr algn="ctr"/>
                      <a:r>
                        <a:rPr lang="uk-UA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учениця 10 класу ХГ № 12 </a:t>
                      </a:r>
                      <a:endParaRPr lang="uk-UA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4436270"/>
                  </a:ext>
                </a:extLst>
              </a:tr>
              <a:tr h="434310">
                <a:tc>
                  <a:txBody>
                    <a:bodyPr/>
                    <a:lstStyle/>
                    <a:p>
                      <a:endParaRPr lang="uk-UA" sz="180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180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 Гавриш Ольга –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учениця 9 класу ХГ № 12 </a:t>
                      </a:r>
                    </a:p>
                  </a:txBody>
                  <a:tcPr marL="114300" marR="114300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940918"/>
                  </a:ext>
                </a:extLst>
              </a:tr>
              <a:tr h="5157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1" i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Всього - 13</a:t>
                      </a:r>
                    </a:p>
                    <a:p>
                      <a:endParaRPr lang="uk-UA" sz="18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180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 Бухун </a:t>
                      </a:r>
                      <a:r>
                        <a:rPr lang="uk-UA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Іван –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uk-UA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учень 11 класу ХСШ № 66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5359408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1112" y="298535"/>
            <a:ext cx="1241951" cy="1225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6179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34149" y="870857"/>
            <a:ext cx="6193971" cy="520772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Вітаємо </a:t>
            </a:r>
            <a:r>
              <a:rPr lang="ru-RU" sz="3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перемогою! </a:t>
            </a:r>
            <a:endParaRPr lang="ru-RU" sz="3600" b="1" i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Бажаємо </a:t>
            </a:r>
            <a:r>
              <a:rPr lang="ru-RU" sz="3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далі бути </a:t>
            </a:r>
            <a:r>
              <a:rPr lang="ru-RU" sz="3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переможцями, </a:t>
            </a:r>
            <a:r>
              <a:rPr lang="ru-RU" sz="3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досягати нових </a:t>
            </a:r>
            <a:r>
              <a:rPr lang="ru-RU" sz="3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ru-RU" sz="3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нових висот і не </a:t>
            </a:r>
            <a:r>
              <a:rPr lang="ru-RU" sz="3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зупинятися</a:t>
            </a:r>
            <a:r>
              <a:rPr lang="ru-RU" sz="3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Ставайте </a:t>
            </a:r>
            <a:r>
              <a:rPr lang="ru-RU" sz="3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кожною перемогою все </a:t>
            </a:r>
            <a:r>
              <a:rPr lang="ru-RU" sz="3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сильнішими!                                          Ви </a:t>
            </a:r>
            <a:r>
              <a:rPr lang="ru-RU" sz="3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3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молодці, </a:t>
            </a:r>
            <a:r>
              <a:rPr lang="ru-RU" sz="3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 пишаємося </a:t>
            </a:r>
            <a:r>
              <a:rPr lang="ru-RU" sz="3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вами!</a:t>
            </a:r>
            <a:endParaRPr lang="uk-UA" sz="36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83381" y="749268"/>
            <a:ext cx="7907197" cy="6230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6471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90903" y="294110"/>
            <a:ext cx="5810794" cy="1264724"/>
          </a:xfrm>
        </p:spPr>
        <p:txBody>
          <a:bodyPr>
            <a:normAutofit/>
          </a:bodyPr>
          <a:lstStyle/>
          <a:p>
            <a:pPr algn="l">
              <a:spcAft>
                <a:spcPts val="0"/>
              </a:spcAft>
            </a:pPr>
            <a:r>
              <a:rPr lang="uk-UA" sz="22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Наукове відділення: мовознавство </a:t>
            </a:r>
            <a:r>
              <a:rPr lang="uk-UA" sz="22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Секція</a:t>
            </a:r>
            <a:r>
              <a:rPr lang="uk-UA" sz="22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англійська мова</a:t>
            </a:r>
            <a:r>
              <a:rPr lang="uk-UA" sz="3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3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5204297"/>
              </p:ext>
            </p:extLst>
          </p:nvPr>
        </p:nvGraphicFramePr>
        <p:xfrm>
          <a:off x="666206" y="2289706"/>
          <a:ext cx="11168742" cy="386657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10392">
                  <a:extLst>
                    <a:ext uri="{9D8B030D-6E8A-4147-A177-3AD203B41FA5}">
                      <a16:colId xmlns:a16="http://schemas.microsoft.com/office/drawing/2014/main" val="3259710669"/>
                    </a:ext>
                  </a:extLst>
                </a:gridCol>
                <a:gridCol w="1274716">
                  <a:extLst>
                    <a:ext uri="{9D8B030D-6E8A-4147-A177-3AD203B41FA5}">
                      <a16:colId xmlns:a16="http://schemas.microsoft.com/office/drawing/2014/main" val="2538778792"/>
                    </a:ext>
                  </a:extLst>
                </a:gridCol>
                <a:gridCol w="661852">
                  <a:extLst>
                    <a:ext uri="{9D8B030D-6E8A-4147-A177-3AD203B41FA5}">
                      <a16:colId xmlns:a16="http://schemas.microsoft.com/office/drawing/2014/main" val="2043964446"/>
                    </a:ext>
                  </a:extLst>
                </a:gridCol>
                <a:gridCol w="2499360">
                  <a:extLst>
                    <a:ext uri="{9D8B030D-6E8A-4147-A177-3AD203B41FA5}">
                      <a16:colId xmlns:a16="http://schemas.microsoft.com/office/drawing/2014/main" val="2029825056"/>
                    </a:ext>
                  </a:extLst>
                </a:gridCol>
                <a:gridCol w="957943">
                  <a:extLst>
                    <a:ext uri="{9D8B030D-6E8A-4147-A177-3AD203B41FA5}">
                      <a16:colId xmlns:a16="http://schemas.microsoft.com/office/drawing/2014/main" val="3605305389"/>
                    </a:ext>
                  </a:extLst>
                </a:gridCol>
                <a:gridCol w="966651">
                  <a:extLst>
                    <a:ext uri="{9D8B030D-6E8A-4147-A177-3AD203B41FA5}">
                      <a16:colId xmlns:a16="http://schemas.microsoft.com/office/drawing/2014/main" val="3680707866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1361431395"/>
                    </a:ext>
                  </a:extLst>
                </a:gridCol>
                <a:gridCol w="1201783">
                  <a:extLst>
                    <a:ext uri="{9D8B030D-6E8A-4147-A177-3AD203B41FA5}">
                      <a16:colId xmlns:a16="http://schemas.microsoft.com/office/drawing/2014/main" val="2180986372"/>
                    </a:ext>
                  </a:extLst>
                </a:gridCol>
                <a:gridCol w="940526">
                  <a:extLst>
                    <a:ext uri="{9D8B030D-6E8A-4147-A177-3AD203B41FA5}">
                      <a16:colId xmlns:a16="http://schemas.microsoft.com/office/drawing/2014/main" val="1074793400"/>
                    </a:ext>
                  </a:extLst>
                </a:gridCol>
                <a:gridCol w="1079862">
                  <a:extLst>
                    <a:ext uri="{9D8B030D-6E8A-4147-A177-3AD203B41FA5}">
                      <a16:colId xmlns:a16="http://schemas.microsoft.com/office/drawing/2014/main" val="3543178370"/>
                    </a:ext>
                  </a:extLst>
                </a:gridCol>
              </a:tblGrid>
              <a:tr h="15354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з/п</a:t>
                      </a:r>
                      <a:endParaRPr lang="uk-UA" sz="16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Прізвище, ім’я,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батькові учня</a:t>
                      </a:r>
                      <a:endParaRPr lang="uk-UA" sz="16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</a:t>
                      </a:r>
                      <a:endParaRPr lang="uk-UA" sz="16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 закладу освіти, район</a:t>
                      </a:r>
                      <a:endParaRPr lang="uk-UA" sz="16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uk-UA" sz="12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 тур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Заочне </a:t>
                      </a:r>
                      <a:r>
                        <a:rPr lang="uk-UA" sz="1200" b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оцінювання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b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робіт</a:t>
                      </a:r>
                      <a:r>
                        <a:rPr lang="uk-UA" sz="1200" b="0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 b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(25 </a:t>
                      </a:r>
                      <a:r>
                        <a:rPr lang="uk-UA" sz="12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б.)</a:t>
                      </a:r>
                      <a:endParaRPr lang="uk-UA" sz="12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uk-UA" sz="1200" b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ІІ тур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b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Контрольна робота</a:t>
                      </a:r>
                    </a:p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uk-UA" sz="1200" b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(30 б.)</a:t>
                      </a:r>
                      <a:endParaRPr lang="uk-UA" sz="1200" b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uk-UA" sz="1200" b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ІІІ тур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b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Захист науково-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b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дослідницької роботи</a:t>
                      </a:r>
                    </a:p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uk-UA" sz="1200" b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(45 б.)</a:t>
                      </a:r>
                      <a:endParaRPr lang="uk-UA" sz="1200" b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uk-UA" sz="1200" b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Базова дисципліна</a:t>
                      </a:r>
                      <a:endParaRPr lang="uk-UA" sz="1200" b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uk-UA" sz="1200" b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Загальна кількість балів</a:t>
                      </a:r>
                    </a:p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uk-UA" sz="1200" b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(100 б.)</a:t>
                      </a:r>
                      <a:endParaRPr lang="uk-UA" sz="1200" b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uk-UA" sz="12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Місце</a:t>
                      </a:r>
                      <a:endParaRPr lang="uk-UA" sz="12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rgbClr val="FF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044394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uk-UA" sz="1600" b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Гамуля Наталія </a:t>
                      </a:r>
                      <a:endParaRPr lang="uk-UA" sz="1600" b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Юріївна</a:t>
                      </a:r>
                      <a:endParaRPr lang="uk-UA" sz="1600" b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uk-UA" sz="1600" b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uk-UA" sz="1600" b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uk-UA" sz="16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Харківська гімназія № 12 Харківської міської ради Харківської </a:t>
                      </a:r>
                      <a:r>
                        <a:rPr lang="uk-UA" sz="1600" b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області</a:t>
                      </a:r>
                      <a:endParaRPr lang="uk-UA" sz="16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uk-UA" sz="1600" b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uk-UA" sz="16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  <a:endParaRPr lang="uk-UA" sz="16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Англійська мова</a:t>
                      </a:r>
                      <a:endParaRPr lang="uk-UA" sz="16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</a:t>
                      </a:r>
                      <a:endParaRPr lang="uk-UA" sz="1600" b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ІІІ</a:t>
                      </a:r>
                      <a:endParaRPr lang="uk-UA" sz="1600" b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6383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600" b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Ткаченко Катерина </a:t>
                      </a:r>
                      <a:r>
                        <a:rPr lang="ru-RU" sz="16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Леонідівна</a:t>
                      </a:r>
                      <a:endParaRPr lang="uk-UA" sz="16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uk-UA" sz="1600" b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uk-UA" sz="1600" b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uk-UA" sz="1600" b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Харківська гімназія № 12 Харківської міської ради Харківської області; Комунальний заклад «Харківська обласна Мала академія наук Харківської обласної ради»</a:t>
                      </a:r>
                      <a:endParaRPr lang="uk-UA" sz="1600" b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uk-UA" sz="1600" b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uk-UA" sz="1600" b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uk-UA" sz="16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uk-UA" sz="16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uk-UA" sz="16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  <a:endParaRPr lang="uk-UA" sz="16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uk-UA" sz="16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Англійська мова</a:t>
                      </a:r>
                      <a:endParaRPr lang="uk-UA" sz="16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uk-UA" sz="16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uk-UA" sz="16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uk-UA" sz="16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ІІ</a:t>
                      </a:r>
                      <a:endParaRPr lang="uk-UA" sz="16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9521100"/>
                  </a:ext>
                </a:extLst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0513" y="804553"/>
            <a:ext cx="2124347" cy="1363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8229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9315" y="311527"/>
            <a:ext cx="6028508" cy="1293028"/>
          </a:xfrm>
        </p:spPr>
        <p:txBody>
          <a:bodyPr>
            <a:normAutofit fontScale="90000"/>
          </a:bodyPr>
          <a:lstStyle/>
          <a:p>
            <a:pPr algn="l">
              <a:spcAft>
                <a:spcPts val="0"/>
              </a:spcAft>
            </a:pPr>
            <a:r>
              <a:rPr lang="uk-UA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Наукове відділення ХІМІЇ та БІОЛОГІЇ</a:t>
            </a:r>
            <a:r>
              <a:rPr lang="uk-UA" sz="2400" b="1" i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400" b="1" i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Секція: БІОЛОГІЯ ЛЮДИНИ</a:t>
            </a:r>
            <a:r>
              <a:rPr lang="uk-UA" sz="3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3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3480686"/>
              </p:ext>
            </p:extLst>
          </p:nvPr>
        </p:nvGraphicFramePr>
        <p:xfrm>
          <a:off x="677091" y="2437765"/>
          <a:ext cx="11168742" cy="275463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10392">
                  <a:extLst>
                    <a:ext uri="{9D8B030D-6E8A-4147-A177-3AD203B41FA5}">
                      <a16:colId xmlns:a16="http://schemas.microsoft.com/office/drawing/2014/main" val="438141648"/>
                    </a:ext>
                  </a:extLst>
                </a:gridCol>
                <a:gridCol w="1274716">
                  <a:extLst>
                    <a:ext uri="{9D8B030D-6E8A-4147-A177-3AD203B41FA5}">
                      <a16:colId xmlns:a16="http://schemas.microsoft.com/office/drawing/2014/main" val="3762803198"/>
                    </a:ext>
                  </a:extLst>
                </a:gridCol>
                <a:gridCol w="661852">
                  <a:extLst>
                    <a:ext uri="{9D8B030D-6E8A-4147-A177-3AD203B41FA5}">
                      <a16:colId xmlns:a16="http://schemas.microsoft.com/office/drawing/2014/main" val="2142231531"/>
                    </a:ext>
                  </a:extLst>
                </a:gridCol>
                <a:gridCol w="2499360">
                  <a:extLst>
                    <a:ext uri="{9D8B030D-6E8A-4147-A177-3AD203B41FA5}">
                      <a16:colId xmlns:a16="http://schemas.microsoft.com/office/drawing/2014/main" val="4278056613"/>
                    </a:ext>
                  </a:extLst>
                </a:gridCol>
                <a:gridCol w="957943">
                  <a:extLst>
                    <a:ext uri="{9D8B030D-6E8A-4147-A177-3AD203B41FA5}">
                      <a16:colId xmlns:a16="http://schemas.microsoft.com/office/drawing/2014/main" val="3525183479"/>
                    </a:ext>
                  </a:extLst>
                </a:gridCol>
                <a:gridCol w="966651">
                  <a:extLst>
                    <a:ext uri="{9D8B030D-6E8A-4147-A177-3AD203B41FA5}">
                      <a16:colId xmlns:a16="http://schemas.microsoft.com/office/drawing/2014/main" val="2633310186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177552711"/>
                    </a:ext>
                  </a:extLst>
                </a:gridCol>
                <a:gridCol w="1201783">
                  <a:extLst>
                    <a:ext uri="{9D8B030D-6E8A-4147-A177-3AD203B41FA5}">
                      <a16:colId xmlns:a16="http://schemas.microsoft.com/office/drawing/2014/main" val="2396759822"/>
                    </a:ext>
                  </a:extLst>
                </a:gridCol>
                <a:gridCol w="940526">
                  <a:extLst>
                    <a:ext uri="{9D8B030D-6E8A-4147-A177-3AD203B41FA5}">
                      <a16:colId xmlns:a16="http://schemas.microsoft.com/office/drawing/2014/main" val="2472956915"/>
                    </a:ext>
                  </a:extLst>
                </a:gridCol>
                <a:gridCol w="1079862">
                  <a:extLst>
                    <a:ext uri="{9D8B030D-6E8A-4147-A177-3AD203B41FA5}">
                      <a16:colId xmlns:a16="http://schemas.microsoft.com/office/drawing/2014/main" val="439161032"/>
                    </a:ext>
                  </a:extLst>
                </a:gridCol>
              </a:tblGrid>
              <a:tr h="15354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з/п</a:t>
                      </a:r>
                      <a:endParaRPr lang="uk-UA" sz="16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Прізвище, ім’я,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батькові учня</a:t>
                      </a:r>
                      <a:endParaRPr lang="uk-UA" sz="16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</a:t>
                      </a:r>
                      <a:endParaRPr lang="uk-UA" sz="16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 закладу освіти, район</a:t>
                      </a:r>
                      <a:endParaRPr lang="uk-UA" sz="16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uk-UA" sz="12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 тур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Заочне </a:t>
                      </a:r>
                      <a:r>
                        <a:rPr lang="uk-UA" sz="1200" b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оцінювання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b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робіт</a:t>
                      </a:r>
                      <a:r>
                        <a:rPr lang="uk-UA" sz="1200" b="0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 b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(25 </a:t>
                      </a:r>
                      <a:r>
                        <a:rPr lang="uk-UA" sz="12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б.)</a:t>
                      </a:r>
                      <a:endParaRPr lang="uk-UA" sz="12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uk-UA" sz="1200" b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ІІ тур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b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Контрольна робота</a:t>
                      </a:r>
                    </a:p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uk-UA" sz="1200" b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(30 б.)</a:t>
                      </a:r>
                      <a:endParaRPr lang="uk-UA" sz="1200" b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uk-UA" sz="1200" b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ІІІ тур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b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Захист науково-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b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дослідницької роботи</a:t>
                      </a:r>
                    </a:p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uk-UA" sz="1200" b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(45 б.)</a:t>
                      </a:r>
                      <a:endParaRPr lang="uk-UA" sz="1200" b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uk-UA" sz="1200" b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Базова дисципліна</a:t>
                      </a:r>
                      <a:endParaRPr lang="uk-UA" sz="1200" b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uk-UA" sz="1200" b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Загальна кількість балів</a:t>
                      </a:r>
                    </a:p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uk-UA" sz="1200" b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(100 б.)</a:t>
                      </a:r>
                      <a:endParaRPr lang="uk-UA" sz="1200" b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uk-UA" sz="12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Місце</a:t>
                      </a:r>
                      <a:endParaRPr lang="uk-UA" sz="12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rgbClr val="FF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42997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uk-UA" sz="1400" b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6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Первушкіна</a:t>
                      </a:r>
                      <a:endParaRPr lang="uk-UA" sz="1600" b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6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Каміла Ігорівна</a:t>
                      </a:r>
                      <a:endParaRPr lang="uk-UA" sz="1600" b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600" b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uk-UA" sz="1600" b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6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Харківська загальноосвітня </a:t>
                      </a:r>
                      <a:r>
                        <a:rPr lang="uk-UA" sz="1600" b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школа                    </a:t>
                      </a:r>
                      <a:r>
                        <a:rPr lang="uk-UA" sz="16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І-ІІІ ступенів № 7 Харківської міської ради Харківської </a:t>
                      </a:r>
                      <a:r>
                        <a:rPr lang="uk-UA" sz="1600" b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області</a:t>
                      </a:r>
                      <a:endParaRPr lang="uk-UA" sz="1600" b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uk-UA" sz="1600" b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uk-UA" sz="1600" b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  <a:endParaRPr lang="uk-UA" sz="1600" b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Біологія</a:t>
                      </a:r>
                      <a:endParaRPr lang="uk-UA" sz="1600" b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  <a:endParaRPr lang="uk-UA" sz="1600" b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ІІІ</a:t>
                      </a:r>
                      <a:endParaRPr lang="uk-UA" sz="1600" b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4954146"/>
                  </a:ext>
                </a:extLst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9534" y="1011835"/>
            <a:ext cx="1470961" cy="1375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8641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21235" y="328944"/>
            <a:ext cx="5897880" cy="1293028"/>
          </a:xfrm>
        </p:spPr>
        <p:txBody>
          <a:bodyPr>
            <a:normAutofit fontScale="90000"/>
          </a:bodyPr>
          <a:lstStyle/>
          <a:p>
            <a:pPr algn="l">
              <a:spcAft>
                <a:spcPts val="0"/>
              </a:spcAft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Наукове відділення ХІМІЇ та БІОЛОГІЇ</a:t>
            </a:r>
            <a:r>
              <a:rPr lang="uk-UA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Секція: ПСИХОЛОГІЯ</a:t>
            </a:r>
            <a:r>
              <a:rPr lang="uk-UA" sz="3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3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9595443"/>
              </p:ext>
            </p:extLst>
          </p:nvPr>
        </p:nvGraphicFramePr>
        <p:xfrm>
          <a:off x="502919" y="2402930"/>
          <a:ext cx="11168742" cy="263271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10392">
                  <a:extLst>
                    <a:ext uri="{9D8B030D-6E8A-4147-A177-3AD203B41FA5}">
                      <a16:colId xmlns:a16="http://schemas.microsoft.com/office/drawing/2014/main" val="2184205668"/>
                    </a:ext>
                  </a:extLst>
                </a:gridCol>
                <a:gridCol w="1274716">
                  <a:extLst>
                    <a:ext uri="{9D8B030D-6E8A-4147-A177-3AD203B41FA5}">
                      <a16:colId xmlns:a16="http://schemas.microsoft.com/office/drawing/2014/main" val="1325866070"/>
                    </a:ext>
                  </a:extLst>
                </a:gridCol>
                <a:gridCol w="661852">
                  <a:extLst>
                    <a:ext uri="{9D8B030D-6E8A-4147-A177-3AD203B41FA5}">
                      <a16:colId xmlns:a16="http://schemas.microsoft.com/office/drawing/2014/main" val="1838749074"/>
                    </a:ext>
                  </a:extLst>
                </a:gridCol>
                <a:gridCol w="2499360">
                  <a:extLst>
                    <a:ext uri="{9D8B030D-6E8A-4147-A177-3AD203B41FA5}">
                      <a16:colId xmlns:a16="http://schemas.microsoft.com/office/drawing/2014/main" val="4210584731"/>
                    </a:ext>
                  </a:extLst>
                </a:gridCol>
                <a:gridCol w="957943">
                  <a:extLst>
                    <a:ext uri="{9D8B030D-6E8A-4147-A177-3AD203B41FA5}">
                      <a16:colId xmlns:a16="http://schemas.microsoft.com/office/drawing/2014/main" val="152974683"/>
                    </a:ext>
                  </a:extLst>
                </a:gridCol>
                <a:gridCol w="966651">
                  <a:extLst>
                    <a:ext uri="{9D8B030D-6E8A-4147-A177-3AD203B41FA5}">
                      <a16:colId xmlns:a16="http://schemas.microsoft.com/office/drawing/2014/main" val="3179237932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1807419757"/>
                    </a:ext>
                  </a:extLst>
                </a:gridCol>
                <a:gridCol w="1201783">
                  <a:extLst>
                    <a:ext uri="{9D8B030D-6E8A-4147-A177-3AD203B41FA5}">
                      <a16:colId xmlns:a16="http://schemas.microsoft.com/office/drawing/2014/main" val="1683044699"/>
                    </a:ext>
                  </a:extLst>
                </a:gridCol>
                <a:gridCol w="940526">
                  <a:extLst>
                    <a:ext uri="{9D8B030D-6E8A-4147-A177-3AD203B41FA5}">
                      <a16:colId xmlns:a16="http://schemas.microsoft.com/office/drawing/2014/main" val="3981771209"/>
                    </a:ext>
                  </a:extLst>
                </a:gridCol>
                <a:gridCol w="1079862">
                  <a:extLst>
                    <a:ext uri="{9D8B030D-6E8A-4147-A177-3AD203B41FA5}">
                      <a16:colId xmlns:a16="http://schemas.microsoft.com/office/drawing/2014/main" val="476049852"/>
                    </a:ext>
                  </a:extLst>
                </a:gridCol>
              </a:tblGrid>
              <a:tr h="15354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з/п</a:t>
                      </a:r>
                      <a:endParaRPr lang="uk-UA" sz="16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Прізвище, ім’я,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батькові учня</a:t>
                      </a:r>
                      <a:endParaRPr lang="uk-UA" sz="16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</a:t>
                      </a:r>
                      <a:endParaRPr lang="uk-UA" sz="16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 закладу освіти, район</a:t>
                      </a:r>
                      <a:endParaRPr lang="uk-UA" sz="16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uk-UA" sz="12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 тур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Заочне </a:t>
                      </a:r>
                      <a:r>
                        <a:rPr lang="uk-UA" sz="1200" b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оцінювання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b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робіт</a:t>
                      </a:r>
                      <a:r>
                        <a:rPr lang="uk-UA" sz="1200" b="0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 b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(25 </a:t>
                      </a:r>
                      <a:r>
                        <a:rPr lang="uk-UA" sz="12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б.)</a:t>
                      </a:r>
                      <a:endParaRPr lang="uk-UA" sz="12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uk-UA" sz="1200" b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ІІ тур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b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Контрольна робота</a:t>
                      </a:r>
                    </a:p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uk-UA" sz="1200" b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(30 б.)</a:t>
                      </a:r>
                      <a:endParaRPr lang="uk-UA" sz="1200" b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uk-UA" sz="12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ІІІ тур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Захист науково-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дослідницької роботи</a:t>
                      </a:r>
                    </a:p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uk-UA" sz="12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(45 б.)</a:t>
                      </a:r>
                      <a:endParaRPr lang="uk-UA" sz="12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uk-UA" sz="1200" b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Базова дисципліна</a:t>
                      </a:r>
                      <a:endParaRPr lang="uk-UA" sz="1200" b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uk-UA" sz="1200" b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Загальна кількість балів</a:t>
                      </a:r>
                    </a:p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uk-UA" sz="1200" b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(100 б.)</a:t>
                      </a:r>
                      <a:endParaRPr lang="uk-UA" sz="1200" b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uk-UA" sz="12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Місце</a:t>
                      </a:r>
                      <a:endParaRPr lang="uk-UA" sz="12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rgbClr val="FF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12094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uk-UA" sz="1800" b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8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Зионг</a:t>
                      </a:r>
                      <a:r>
                        <a:rPr lang="uk-UA" sz="18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Тхі Тхао</a:t>
                      </a:r>
                      <a:endParaRPr lang="uk-UA" sz="1800" b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uk-UA" sz="1800" b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8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Харківська гімназія </a:t>
                      </a:r>
                      <a:r>
                        <a:rPr lang="uk-UA" sz="1800" b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№ </a:t>
                      </a:r>
                      <a:r>
                        <a:rPr lang="uk-UA" sz="18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 Харківської міської ради Харківської </a:t>
                      </a:r>
                      <a:r>
                        <a:rPr lang="uk-UA" sz="1800" b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області</a:t>
                      </a:r>
                      <a:endParaRPr lang="uk-UA" sz="1800" b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uk-UA" sz="1800" b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uk-UA" sz="1800" b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uk-UA" sz="1800" b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Біологія</a:t>
                      </a:r>
                      <a:endParaRPr lang="uk-UA" sz="1800" b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uk-UA" sz="1800" b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ІІ</a:t>
                      </a:r>
                      <a:endParaRPr lang="uk-UA" sz="1800" b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2152433"/>
                  </a:ext>
                </a:extLst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2709" y="868000"/>
            <a:ext cx="2266406" cy="1502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0085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98127" y="485698"/>
            <a:ext cx="7593874" cy="1293028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Відділення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філософії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суспільствознавства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Секція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соціологія</a:t>
            </a:r>
            <a:r>
              <a:rPr lang="ru-RU" dirty="0"/>
              <a:t/>
            </a:r>
            <a:br>
              <a:rPr lang="ru-RU" dirty="0"/>
            </a:br>
            <a:endParaRPr lang="uk-UA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3319773"/>
              </p:ext>
            </p:extLst>
          </p:nvPr>
        </p:nvGraphicFramePr>
        <p:xfrm>
          <a:off x="685800" y="2558492"/>
          <a:ext cx="11168742" cy="299847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10392">
                  <a:extLst>
                    <a:ext uri="{9D8B030D-6E8A-4147-A177-3AD203B41FA5}">
                      <a16:colId xmlns:a16="http://schemas.microsoft.com/office/drawing/2014/main" val="658176182"/>
                    </a:ext>
                  </a:extLst>
                </a:gridCol>
                <a:gridCol w="1490254">
                  <a:extLst>
                    <a:ext uri="{9D8B030D-6E8A-4147-A177-3AD203B41FA5}">
                      <a16:colId xmlns:a16="http://schemas.microsoft.com/office/drawing/2014/main" val="853220148"/>
                    </a:ext>
                  </a:extLst>
                </a:gridCol>
                <a:gridCol w="687977">
                  <a:extLst>
                    <a:ext uri="{9D8B030D-6E8A-4147-A177-3AD203B41FA5}">
                      <a16:colId xmlns:a16="http://schemas.microsoft.com/office/drawing/2014/main" val="3898872463"/>
                    </a:ext>
                  </a:extLst>
                </a:gridCol>
                <a:gridCol w="2257697">
                  <a:extLst>
                    <a:ext uri="{9D8B030D-6E8A-4147-A177-3AD203B41FA5}">
                      <a16:colId xmlns:a16="http://schemas.microsoft.com/office/drawing/2014/main" val="774600655"/>
                    </a:ext>
                  </a:extLst>
                </a:gridCol>
                <a:gridCol w="957943">
                  <a:extLst>
                    <a:ext uri="{9D8B030D-6E8A-4147-A177-3AD203B41FA5}">
                      <a16:colId xmlns:a16="http://schemas.microsoft.com/office/drawing/2014/main" val="414842279"/>
                    </a:ext>
                  </a:extLst>
                </a:gridCol>
                <a:gridCol w="966651">
                  <a:extLst>
                    <a:ext uri="{9D8B030D-6E8A-4147-A177-3AD203B41FA5}">
                      <a16:colId xmlns:a16="http://schemas.microsoft.com/office/drawing/2014/main" val="3460184669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3201758740"/>
                    </a:ext>
                  </a:extLst>
                </a:gridCol>
                <a:gridCol w="1201783">
                  <a:extLst>
                    <a:ext uri="{9D8B030D-6E8A-4147-A177-3AD203B41FA5}">
                      <a16:colId xmlns:a16="http://schemas.microsoft.com/office/drawing/2014/main" val="3324267668"/>
                    </a:ext>
                  </a:extLst>
                </a:gridCol>
                <a:gridCol w="940526">
                  <a:extLst>
                    <a:ext uri="{9D8B030D-6E8A-4147-A177-3AD203B41FA5}">
                      <a16:colId xmlns:a16="http://schemas.microsoft.com/office/drawing/2014/main" val="2909251581"/>
                    </a:ext>
                  </a:extLst>
                </a:gridCol>
                <a:gridCol w="1079862">
                  <a:extLst>
                    <a:ext uri="{9D8B030D-6E8A-4147-A177-3AD203B41FA5}">
                      <a16:colId xmlns:a16="http://schemas.microsoft.com/office/drawing/2014/main" val="2009673519"/>
                    </a:ext>
                  </a:extLst>
                </a:gridCol>
              </a:tblGrid>
              <a:tr h="15354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з/п</a:t>
                      </a:r>
                      <a:endParaRPr lang="uk-UA" sz="16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Прізвище, ім’я,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батькові учня</a:t>
                      </a:r>
                      <a:endParaRPr lang="uk-UA" sz="16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</a:t>
                      </a:r>
                      <a:endParaRPr lang="uk-UA" sz="16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 закладу освіти, район</a:t>
                      </a:r>
                      <a:endParaRPr lang="uk-UA" sz="16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uk-UA" sz="12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 тур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Заочне </a:t>
                      </a:r>
                      <a:r>
                        <a:rPr lang="uk-UA" sz="1200" b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оцінювання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b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робіт</a:t>
                      </a:r>
                      <a:r>
                        <a:rPr lang="uk-UA" sz="1200" b="0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 b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(25 </a:t>
                      </a:r>
                      <a:r>
                        <a:rPr lang="uk-UA" sz="12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б.)</a:t>
                      </a:r>
                      <a:endParaRPr lang="uk-UA" sz="12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uk-UA" sz="12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ІІ тур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Контрольна робота</a:t>
                      </a:r>
                    </a:p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uk-UA" sz="12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(30 б.)</a:t>
                      </a:r>
                      <a:endParaRPr lang="uk-UA" sz="12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uk-UA" sz="1200" b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ІІІ тур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b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Захист науково-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b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дослідницької роботи</a:t>
                      </a:r>
                    </a:p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uk-UA" sz="1200" b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(45 б.)</a:t>
                      </a:r>
                      <a:endParaRPr lang="uk-UA" sz="1200" b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uk-UA" sz="1200" b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Базова дисципліна</a:t>
                      </a:r>
                      <a:endParaRPr lang="uk-UA" sz="1200" b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uk-UA" sz="1200" b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Загальна кількість балів</a:t>
                      </a:r>
                    </a:p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uk-UA" sz="1200" b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(100 б.)</a:t>
                      </a:r>
                      <a:endParaRPr lang="uk-UA" sz="1200" b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uk-UA" sz="12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Місце</a:t>
                      </a:r>
                      <a:endParaRPr lang="uk-UA" sz="12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rgbClr val="FF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7598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uk-UA" sz="1400" b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Бараницька Єлизавета Олександрівна</a:t>
                      </a:r>
                      <a:endParaRPr lang="uk-UA" sz="1600" b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uk-UA" sz="1600" b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Харківська загальноосвітня школа І-ІІІ ступенів № 7 Харківської міської ради Харківської </a:t>
                      </a:r>
                      <a:r>
                        <a:rPr lang="uk-UA" sz="1600" b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області</a:t>
                      </a:r>
                      <a:endParaRPr lang="uk-UA" sz="1600" b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uk-UA" sz="1600" b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uk-UA" sz="1600" b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  <a:endParaRPr lang="uk-UA" sz="1600" b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Історія України</a:t>
                      </a:r>
                      <a:endParaRPr lang="uk-UA" sz="1600" b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76</a:t>
                      </a:r>
                      <a:endParaRPr lang="uk-UA" sz="1600" b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ІІІ</a:t>
                      </a:r>
                      <a:endParaRPr lang="uk-UA" sz="1600" b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7625806"/>
                  </a:ext>
                </a:extLst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4944" y="815417"/>
            <a:ext cx="2628900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1181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94217" y="302819"/>
            <a:ext cx="6812279" cy="1293028"/>
          </a:xfrm>
        </p:spPr>
        <p:txBody>
          <a:bodyPr>
            <a:normAutofit fontScale="90000"/>
          </a:bodyPr>
          <a:lstStyle/>
          <a:p>
            <a:pPr algn="l"/>
            <a:r>
              <a:rPr lang="ru-RU" sz="27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Наукове</a:t>
            </a:r>
            <a:r>
              <a:rPr lang="ru-RU" sz="2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відділення</a:t>
            </a:r>
            <a:r>
              <a:rPr lang="ru-RU" sz="2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7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мовознавство</a:t>
            </a:r>
            <a:r>
              <a:rPr lang="ru-RU" sz="2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Секція</a:t>
            </a:r>
            <a:r>
              <a:rPr lang="ru-RU" sz="2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7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українська</a:t>
            </a:r>
            <a:r>
              <a:rPr lang="ru-RU" sz="2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мова</a:t>
            </a:r>
            <a:r>
              <a:rPr lang="ru-RU" sz="2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/>
              <a:t/>
            </a:r>
            <a:br>
              <a:rPr lang="ru-RU" dirty="0"/>
            </a:br>
            <a:endParaRPr lang="uk-UA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9334673"/>
              </p:ext>
            </p:extLst>
          </p:nvPr>
        </p:nvGraphicFramePr>
        <p:xfrm>
          <a:off x="607422" y="2638062"/>
          <a:ext cx="11168742" cy="299847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10392">
                  <a:extLst>
                    <a:ext uri="{9D8B030D-6E8A-4147-A177-3AD203B41FA5}">
                      <a16:colId xmlns:a16="http://schemas.microsoft.com/office/drawing/2014/main" val="3338076172"/>
                    </a:ext>
                  </a:extLst>
                </a:gridCol>
                <a:gridCol w="1490254">
                  <a:extLst>
                    <a:ext uri="{9D8B030D-6E8A-4147-A177-3AD203B41FA5}">
                      <a16:colId xmlns:a16="http://schemas.microsoft.com/office/drawing/2014/main" val="472443748"/>
                    </a:ext>
                  </a:extLst>
                </a:gridCol>
                <a:gridCol w="687977">
                  <a:extLst>
                    <a:ext uri="{9D8B030D-6E8A-4147-A177-3AD203B41FA5}">
                      <a16:colId xmlns:a16="http://schemas.microsoft.com/office/drawing/2014/main" val="1153740075"/>
                    </a:ext>
                  </a:extLst>
                </a:gridCol>
                <a:gridCol w="2257697">
                  <a:extLst>
                    <a:ext uri="{9D8B030D-6E8A-4147-A177-3AD203B41FA5}">
                      <a16:colId xmlns:a16="http://schemas.microsoft.com/office/drawing/2014/main" val="903217175"/>
                    </a:ext>
                  </a:extLst>
                </a:gridCol>
                <a:gridCol w="957943">
                  <a:extLst>
                    <a:ext uri="{9D8B030D-6E8A-4147-A177-3AD203B41FA5}">
                      <a16:colId xmlns:a16="http://schemas.microsoft.com/office/drawing/2014/main" val="2617111863"/>
                    </a:ext>
                  </a:extLst>
                </a:gridCol>
                <a:gridCol w="966651">
                  <a:extLst>
                    <a:ext uri="{9D8B030D-6E8A-4147-A177-3AD203B41FA5}">
                      <a16:colId xmlns:a16="http://schemas.microsoft.com/office/drawing/2014/main" val="454052144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2314805894"/>
                    </a:ext>
                  </a:extLst>
                </a:gridCol>
                <a:gridCol w="1201783">
                  <a:extLst>
                    <a:ext uri="{9D8B030D-6E8A-4147-A177-3AD203B41FA5}">
                      <a16:colId xmlns:a16="http://schemas.microsoft.com/office/drawing/2014/main" val="3042639086"/>
                    </a:ext>
                  </a:extLst>
                </a:gridCol>
                <a:gridCol w="940526">
                  <a:extLst>
                    <a:ext uri="{9D8B030D-6E8A-4147-A177-3AD203B41FA5}">
                      <a16:colId xmlns:a16="http://schemas.microsoft.com/office/drawing/2014/main" val="3856122156"/>
                    </a:ext>
                  </a:extLst>
                </a:gridCol>
                <a:gridCol w="1079862">
                  <a:extLst>
                    <a:ext uri="{9D8B030D-6E8A-4147-A177-3AD203B41FA5}">
                      <a16:colId xmlns:a16="http://schemas.microsoft.com/office/drawing/2014/main" val="3633010654"/>
                    </a:ext>
                  </a:extLst>
                </a:gridCol>
              </a:tblGrid>
              <a:tr h="15354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з/п</a:t>
                      </a:r>
                      <a:endParaRPr lang="uk-UA" sz="16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Прізвище, ім’я,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батькові учня</a:t>
                      </a:r>
                      <a:endParaRPr lang="uk-UA" sz="16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</a:t>
                      </a:r>
                      <a:endParaRPr lang="uk-UA" sz="16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 закладу освіти, район</a:t>
                      </a:r>
                      <a:endParaRPr lang="uk-UA" sz="16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uk-UA" sz="12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 тур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Заочне </a:t>
                      </a:r>
                      <a:r>
                        <a:rPr lang="uk-UA" sz="1200" b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оцінювання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b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робіт</a:t>
                      </a:r>
                      <a:r>
                        <a:rPr lang="uk-UA" sz="1200" b="0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 b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(25 </a:t>
                      </a:r>
                      <a:r>
                        <a:rPr lang="uk-UA" sz="12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б.)</a:t>
                      </a:r>
                      <a:endParaRPr lang="uk-UA" sz="12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uk-UA" sz="12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ІІ тур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Контрольна робота</a:t>
                      </a:r>
                    </a:p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uk-UA" sz="12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(30 б.)</a:t>
                      </a:r>
                      <a:endParaRPr lang="uk-UA" sz="12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uk-UA" sz="12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ІІІ тур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Захист науково-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дослідницької роботи</a:t>
                      </a:r>
                    </a:p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uk-UA" sz="12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(45 б.)</a:t>
                      </a:r>
                      <a:endParaRPr lang="uk-UA" sz="12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uk-UA" sz="1200" b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Базова дисципліна</a:t>
                      </a:r>
                      <a:endParaRPr lang="uk-UA" sz="1200" b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uk-UA" sz="1200" b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Загальна кількість балів</a:t>
                      </a:r>
                    </a:p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uk-UA" sz="1200" b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(100 б.)</a:t>
                      </a:r>
                      <a:endParaRPr lang="uk-UA" sz="1200" b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uk-UA" sz="12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Місце</a:t>
                      </a:r>
                      <a:endParaRPr lang="uk-UA" sz="12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rgbClr val="FF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81777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uk-UA" sz="1400" b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Куриляк Вікторія </a:t>
                      </a:r>
                      <a:endParaRPr lang="uk-UA" sz="1600" b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Ігорівна</a:t>
                      </a:r>
                      <a:endParaRPr lang="uk-UA" sz="1600" b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b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uk-UA" sz="1600" b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6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Харківська загальноосвітня школа І-ІІІ ступенів № 35 Харківської міської ради Харківської </a:t>
                      </a:r>
                      <a:r>
                        <a:rPr lang="uk-UA" sz="1600" b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області</a:t>
                      </a:r>
                      <a:endParaRPr lang="uk-UA" sz="1600" b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uk-UA" sz="1600" b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19,5</a:t>
                      </a:r>
                      <a:endParaRPr lang="uk-UA" sz="1600" b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  <a:endParaRPr lang="uk-UA" sz="1600" b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Українська  мова та література</a:t>
                      </a:r>
                      <a:endParaRPr lang="uk-UA" sz="1600" b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78,5</a:t>
                      </a:r>
                      <a:endParaRPr lang="uk-UA" sz="1600" b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ІІІ</a:t>
                      </a:r>
                      <a:endParaRPr lang="uk-UA" sz="1600" b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2885495"/>
                  </a:ext>
                </a:extLst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2259" y="724309"/>
            <a:ext cx="2628900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5491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12527" y="311527"/>
            <a:ext cx="6072050" cy="1293028"/>
          </a:xfrm>
        </p:spPr>
        <p:txBody>
          <a:bodyPr>
            <a:normAutofit fontScale="90000"/>
          </a:bodyPr>
          <a:lstStyle/>
          <a:p>
            <a:pPr algn="l"/>
            <a:r>
              <a:rPr lang="ru-RU" sz="27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Наукове</a:t>
            </a:r>
            <a:r>
              <a:rPr lang="ru-RU" sz="27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відділення</a:t>
            </a:r>
            <a:r>
              <a:rPr lang="ru-RU" sz="27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історії</a:t>
            </a:r>
            <a:r>
              <a:rPr lang="ru-RU" sz="27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Секція</a:t>
            </a:r>
            <a:r>
              <a:rPr lang="ru-RU" sz="27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7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історичне</a:t>
            </a:r>
            <a:r>
              <a:rPr lang="ru-RU" sz="27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краєзнавство</a:t>
            </a:r>
            <a:r>
              <a:rPr lang="ru-RU" dirty="0"/>
              <a:t/>
            </a:r>
            <a:br>
              <a:rPr lang="ru-RU" dirty="0"/>
            </a:br>
            <a:endParaRPr lang="uk-UA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3323684"/>
              </p:ext>
            </p:extLst>
          </p:nvPr>
        </p:nvGraphicFramePr>
        <p:xfrm>
          <a:off x="642257" y="2770778"/>
          <a:ext cx="11168742" cy="299847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10392">
                  <a:extLst>
                    <a:ext uri="{9D8B030D-6E8A-4147-A177-3AD203B41FA5}">
                      <a16:colId xmlns:a16="http://schemas.microsoft.com/office/drawing/2014/main" val="2333192606"/>
                    </a:ext>
                  </a:extLst>
                </a:gridCol>
                <a:gridCol w="1490254">
                  <a:extLst>
                    <a:ext uri="{9D8B030D-6E8A-4147-A177-3AD203B41FA5}">
                      <a16:colId xmlns:a16="http://schemas.microsoft.com/office/drawing/2014/main" val="1606340946"/>
                    </a:ext>
                  </a:extLst>
                </a:gridCol>
                <a:gridCol w="687977">
                  <a:extLst>
                    <a:ext uri="{9D8B030D-6E8A-4147-A177-3AD203B41FA5}">
                      <a16:colId xmlns:a16="http://schemas.microsoft.com/office/drawing/2014/main" val="1498511858"/>
                    </a:ext>
                  </a:extLst>
                </a:gridCol>
                <a:gridCol w="2257697">
                  <a:extLst>
                    <a:ext uri="{9D8B030D-6E8A-4147-A177-3AD203B41FA5}">
                      <a16:colId xmlns:a16="http://schemas.microsoft.com/office/drawing/2014/main" val="2877311489"/>
                    </a:ext>
                  </a:extLst>
                </a:gridCol>
                <a:gridCol w="957943">
                  <a:extLst>
                    <a:ext uri="{9D8B030D-6E8A-4147-A177-3AD203B41FA5}">
                      <a16:colId xmlns:a16="http://schemas.microsoft.com/office/drawing/2014/main" val="4090739364"/>
                    </a:ext>
                  </a:extLst>
                </a:gridCol>
                <a:gridCol w="966651">
                  <a:extLst>
                    <a:ext uri="{9D8B030D-6E8A-4147-A177-3AD203B41FA5}">
                      <a16:colId xmlns:a16="http://schemas.microsoft.com/office/drawing/2014/main" val="3223020645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3803218071"/>
                    </a:ext>
                  </a:extLst>
                </a:gridCol>
                <a:gridCol w="1201783">
                  <a:extLst>
                    <a:ext uri="{9D8B030D-6E8A-4147-A177-3AD203B41FA5}">
                      <a16:colId xmlns:a16="http://schemas.microsoft.com/office/drawing/2014/main" val="871815354"/>
                    </a:ext>
                  </a:extLst>
                </a:gridCol>
                <a:gridCol w="940526">
                  <a:extLst>
                    <a:ext uri="{9D8B030D-6E8A-4147-A177-3AD203B41FA5}">
                      <a16:colId xmlns:a16="http://schemas.microsoft.com/office/drawing/2014/main" val="3303439245"/>
                    </a:ext>
                  </a:extLst>
                </a:gridCol>
                <a:gridCol w="1079862">
                  <a:extLst>
                    <a:ext uri="{9D8B030D-6E8A-4147-A177-3AD203B41FA5}">
                      <a16:colId xmlns:a16="http://schemas.microsoft.com/office/drawing/2014/main" val="488391677"/>
                    </a:ext>
                  </a:extLst>
                </a:gridCol>
              </a:tblGrid>
              <a:tr h="15354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з/п</a:t>
                      </a:r>
                      <a:endParaRPr lang="uk-UA" sz="16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Прізвище, ім’я,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батькові учня</a:t>
                      </a:r>
                      <a:endParaRPr lang="uk-UA" sz="16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</a:t>
                      </a:r>
                      <a:endParaRPr lang="uk-UA" sz="16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 закладу освіти, район</a:t>
                      </a:r>
                      <a:endParaRPr lang="uk-UA" sz="16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uk-UA" sz="12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 тур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Заочне </a:t>
                      </a:r>
                      <a:r>
                        <a:rPr lang="uk-UA" sz="1200" b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оцінювання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b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робіт</a:t>
                      </a:r>
                      <a:r>
                        <a:rPr lang="uk-UA" sz="1200" b="0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 b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(25 </a:t>
                      </a:r>
                      <a:r>
                        <a:rPr lang="uk-UA" sz="12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б.)</a:t>
                      </a:r>
                      <a:endParaRPr lang="uk-UA" sz="12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uk-UA" sz="12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ІІ тур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Контрольна робота</a:t>
                      </a:r>
                    </a:p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uk-UA" sz="12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(30 б.)</a:t>
                      </a:r>
                      <a:endParaRPr lang="uk-UA" sz="12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uk-UA" sz="12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ІІІ тур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Захист науково-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дослідницької роботи</a:t>
                      </a:r>
                    </a:p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uk-UA" sz="12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(45 б.)</a:t>
                      </a:r>
                      <a:endParaRPr lang="uk-UA" sz="12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uk-UA" sz="1200" b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Базова дисципліна</a:t>
                      </a:r>
                      <a:endParaRPr lang="uk-UA" sz="1200" b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uk-UA" sz="1200" b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Загальна кількість балів</a:t>
                      </a:r>
                    </a:p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uk-UA" sz="1200" b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(100 б.)</a:t>
                      </a:r>
                      <a:endParaRPr lang="uk-UA" sz="1200" b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uk-UA" sz="12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Місце</a:t>
                      </a:r>
                      <a:endParaRPr lang="uk-UA" sz="12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rgbClr val="FF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83348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uk-UA" sz="1400" b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b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Тихоненко Аліса Вячеславівна</a:t>
                      </a:r>
                      <a:endParaRPr lang="uk-UA" sz="1600" b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uk-UA" sz="1600" b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6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Харківська загальноосвітня школа І-ІІІ ступенів № 48 Харківської міської ради Харківської </a:t>
                      </a:r>
                      <a:r>
                        <a:rPr lang="uk-UA" sz="1600" b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області</a:t>
                      </a:r>
                      <a:endParaRPr lang="uk-UA" sz="1600" b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uk-UA" sz="1600" b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uk-UA" sz="1600" b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  <a:endParaRPr lang="uk-UA" sz="1600" b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історія України</a:t>
                      </a:r>
                      <a:endParaRPr lang="uk-UA" sz="1600" b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85</a:t>
                      </a:r>
                      <a:endParaRPr lang="uk-UA" sz="1600" b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І</a:t>
                      </a:r>
                      <a:endParaRPr lang="uk-UA" sz="1600" b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1417755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5081" y="1027703"/>
            <a:ext cx="2628900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4794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4846" y="320236"/>
            <a:ext cx="6481354" cy="1293028"/>
          </a:xfrm>
        </p:spPr>
        <p:txBody>
          <a:bodyPr>
            <a:normAutofit fontScale="90000"/>
          </a:bodyPr>
          <a:lstStyle/>
          <a:p>
            <a:pPr algn="l"/>
            <a:r>
              <a:rPr lang="uk-UA" sz="2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Наукове відділення ХІМІЇ та БІОЛОГІЇ</a:t>
            </a:r>
            <a:br>
              <a:rPr lang="uk-UA" sz="2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Секція: ВАЛЕОЛОГІЯ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8083382"/>
              </p:ext>
            </p:extLst>
          </p:nvPr>
        </p:nvGraphicFramePr>
        <p:xfrm>
          <a:off x="527629" y="1432686"/>
          <a:ext cx="11159273" cy="487667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10123">
                  <a:extLst>
                    <a:ext uri="{9D8B030D-6E8A-4147-A177-3AD203B41FA5}">
                      <a16:colId xmlns:a16="http://schemas.microsoft.com/office/drawing/2014/main" val="2751701288"/>
                    </a:ext>
                  </a:extLst>
                </a:gridCol>
                <a:gridCol w="1422271">
                  <a:extLst>
                    <a:ext uri="{9D8B030D-6E8A-4147-A177-3AD203B41FA5}">
                      <a16:colId xmlns:a16="http://schemas.microsoft.com/office/drawing/2014/main" val="3813992869"/>
                    </a:ext>
                  </a:extLst>
                </a:gridCol>
                <a:gridCol w="644435">
                  <a:extLst>
                    <a:ext uri="{9D8B030D-6E8A-4147-A177-3AD203B41FA5}">
                      <a16:colId xmlns:a16="http://schemas.microsoft.com/office/drawing/2014/main" val="403219752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632823259"/>
                    </a:ext>
                  </a:extLst>
                </a:gridCol>
                <a:gridCol w="1114697">
                  <a:extLst>
                    <a:ext uri="{9D8B030D-6E8A-4147-A177-3AD203B41FA5}">
                      <a16:colId xmlns:a16="http://schemas.microsoft.com/office/drawing/2014/main" val="1144165366"/>
                    </a:ext>
                  </a:extLst>
                </a:gridCol>
                <a:gridCol w="957942">
                  <a:extLst>
                    <a:ext uri="{9D8B030D-6E8A-4147-A177-3AD203B41FA5}">
                      <a16:colId xmlns:a16="http://schemas.microsoft.com/office/drawing/2014/main" val="18174122"/>
                    </a:ext>
                  </a:extLst>
                </a:gridCol>
                <a:gridCol w="1105989">
                  <a:extLst>
                    <a:ext uri="{9D8B030D-6E8A-4147-A177-3AD203B41FA5}">
                      <a16:colId xmlns:a16="http://schemas.microsoft.com/office/drawing/2014/main" val="507463078"/>
                    </a:ext>
                  </a:extLst>
                </a:gridCol>
                <a:gridCol w="1045028">
                  <a:extLst>
                    <a:ext uri="{9D8B030D-6E8A-4147-A177-3AD203B41FA5}">
                      <a16:colId xmlns:a16="http://schemas.microsoft.com/office/drawing/2014/main" val="585431079"/>
                    </a:ext>
                  </a:extLst>
                </a:gridCol>
                <a:gridCol w="722812">
                  <a:extLst>
                    <a:ext uri="{9D8B030D-6E8A-4147-A177-3AD203B41FA5}">
                      <a16:colId xmlns:a16="http://schemas.microsoft.com/office/drawing/2014/main" val="1583348417"/>
                    </a:ext>
                  </a:extLst>
                </a:gridCol>
                <a:gridCol w="992776">
                  <a:extLst>
                    <a:ext uri="{9D8B030D-6E8A-4147-A177-3AD203B41FA5}">
                      <a16:colId xmlns:a16="http://schemas.microsoft.com/office/drawing/2014/main" val="1365292734"/>
                    </a:ext>
                  </a:extLst>
                </a:gridCol>
              </a:tblGrid>
              <a:tr h="12495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з/п</a:t>
                      </a:r>
                      <a:endParaRPr lang="uk-UA" sz="1400" b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866" marR="66866" marT="0" marB="0" anchor="ctr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Прізвище, ім’я,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батькові учня</a:t>
                      </a:r>
                      <a:endParaRPr lang="uk-UA" sz="1400" b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866" marR="66866" marT="0" marB="0" anchor="ctr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</a:t>
                      </a:r>
                      <a:endParaRPr lang="uk-UA" sz="1400" b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866" marR="66866" marT="0" marB="0" anchor="ctr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 закладу освіти, район</a:t>
                      </a:r>
                      <a:endParaRPr lang="uk-UA" sz="1400" b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866" marR="66866" marT="0" marB="0" anchor="ctr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 тур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Заочне </a:t>
                      </a:r>
                      <a:endParaRPr lang="uk-UA" sz="1400" b="0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Оцінювання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робіт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(20 б.)</a:t>
                      </a:r>
                      <a:endParaRPr lang="uk-UA" sz="14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866" marR="66866" marT="0" marB="0" vert="vert270" anchor="ctr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ІІ тур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Контрольна робота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(33 б.)</a:t>
                      </a:r>
                      <a:endParaRPr lang="uk-UA" sz="1400" b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866" marR="66866" marT="0" marB="0" vert="vert270" anchor="ctr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ІІІ тур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Захист науково-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дослідницької роботи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(47 б.)</a:t>
                      </a:r>
                      <a:endParaRPr lang="uk-UA" sz="1400" b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866" marR="66866" marT="0" marB="0" vert="vert270" anchor="ctr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Базова </a:t>
                      </a:r>
                      <a:endParaRPr lang="uk-UA" sz="1400" b="0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дисципліна</a:t>
                      </a:r>
                      <a:endParaRPr lang="uk-UA" sz="14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866" marR="66866" marT="0" marB="0" anchor="ctr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Загальна кількість балів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(100 б.)</a:t>
                      </a:r>
                      <a:endParaRPr lang="uk-UA" sz="14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866" marR="66866" marT="0" marB="0" vert="vert270" anchor="ctr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Місце</a:t>
                      </a:r>
                      <a:endParaRPr lang="uk-UA" sz="1400" b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866" marR="66866" marT="0" marB="0" anchor="ctr">
                    <a:solidFill>
                      <a:srgbClr val="FF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1253335"/>
                  </a:ext>
                </a:extLst>
              </a:tr>
              <a:tr h="5349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uk-UA" sz="1400" b="0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endParaRPr lang="uk-UA" sz="14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866" marR="66866" marT="0" marB="0" anchor="ctr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Білецька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Майя Вячеславівна</a:t>
                      </a:r>
                      <a:endParaRPr lang="uk-UA" sz="1400" b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866" marR="66866" marT="0" marB="0" anchor="ctr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uk-UA" sz="1400" b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866" marR="66866" marT="0" marB="0" anchor="ctr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Харківська гімназія № 12 Харківської міської ради Харківської </a:t>
                      </a:r>
                      <a:r>
                        <a:rPr lang="uk-UA" sz="1400" b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області</a:t>
                      </a:r>
                      <a:endParaRPr lang="uk-UA" sz="14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866" marR="66866" marT="0" marB="0" anchor="ctr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uk-UA" sz="1400" b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866" marR="66866" marT="0" marB="0" anchor="ctr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uk-UA" sz="1400" b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866" marR="66866" marT="0" marB="0" anchor="ctr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  <a:endParaRPr lang="uk-UA" sz="1400" b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866" marR="66866" marT="0" marB="0" anchor="ctr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Біологія</a:t>
                      </a:r>
                      <a:endParaRPr lang="uk-UA" sz="1400" b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866" marR="66866" marT="0" marB="0" anchor="ctr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</a:t>
                      </a:r>
                      <a:endParaRPr lang="uk-UA" sz="1400" b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866" marR="66866" marT="0" marB="0" anchor="ctr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ІІІ</a:t>
                      </a:r>
                      <a:endParaRPr lang="uk-UA" sz="1400" b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866" marR="66866" marT="0" marB="0" anchor="ctr">
                    <a:solidFill>
                      <a:srgbClr val="FF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697414"/>
                  </a:ext>
                </a:extLst>
              </a:tr>
              <a:tr h="8915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lang="uk-UA" sz="1400" b="0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endParaRPr lang="uk-UA" sz="14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866" marR="66866" marT="0" marB="0" anchor="ctr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Боєчко-Немовча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Анастасія Олегівна</a:t>
                      </a:r>
                      <a:endParaRPr lang="uk-UA" sz="1400" b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866" marR="66866" marT="0" marB="0" anchor="ctr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uk-UA" sz="1400" b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866" marR="66866" marT="0" marB="0" anchor="ctr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Харківська загальноосвітня школа І-ІІІ ступенів № 7 Харківської міської ради Харківської області; Комунальний заклад «Харківська обласна Мала академія наук Харківської обласної ради»</a:t>
                      </a:r>
                      <a:endParaRPr lang="uk-UA" sz="14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866" marR="66866" marT="0" marB="0" anchor="ctr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uk-UA" sz="1400" b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866" marR="66866" marT="0" marB="0" anchor="ctr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uk-UA" sz="1400" b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866" marR="66866" marT="0" marB="0" anchor="ctr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</a:t>
                      </a:r>
                      <a:endParaRPr lang="uk-UA" sz="1400" b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866" marR="66866" marT="0" marB="0" anchor="ctr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Біологія</a:t>
                      </a:r>
                      <a:endParaRPr lang="uk-UA" sz="1400" b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866" marR="66866" marT="0" marB="0" anchor="ctr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uk-UA" sz="1400" b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866" marR="66866" marT="0" marB="0" anchor="ctr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ІІ</a:t>
                      </a:r>
                      <a:endParaRPr lang="uk-UA" sz="1400" b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866" marR="66866" marT="0" marB="0" anchor="ctr">
                    <a:solidFill>
                      <a:srgbClr val="FF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1405283"/>
                  </a:ext>
                </a:extLst>
              </a:tr>
              <a:tr h="8915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</a:t>
                      </a:r>
                      <a:endParaRPr lang="uk-UA" sz="14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866" marR="66866" marT="0" marB="0" anchor="ctr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Прокопова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Марина Андріївна</a:t>
                      </a:r>
                      <a:endParaRPr lang="uk-UA" sz="1400" b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866" marR="66866" marT="0" marB="0" anchor="ctr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uk-UA" sz="1400" b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866" marR="66866" marT="0" marB="0" anchor="ctr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Харківська загальноосвітня школа І-ІІІ ступенів № 7 Харківської міської ради Харківської області; Комунальний заклад «Харківська обласна Мала академія наук Харківської обласної ради»</a:t>
                      </a:r>
                      <a:endParaRPr lang="uk-UA" sz="1400" b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866" marR="66866" marT="0" marB="0" anchor="ctr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uk-UA" sz="1400" b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866" marR="66866" marT="0" marB="0" anchor="ctr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uk-UA" sz="1400" b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866" marR="66866" marT="0" marB="0" anchor="ctr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</a:t>
                      </a:r>
                      <a:endParaRPr lang="uk-UA" sz="1400" b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866" marR="66866" marT="0" marB="0" anchor="ctr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Біологія</a:t>
                      </a:r>
                      <a:endParaRPr lang="uk-UA" sz="1400" b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866" marR="66866" marT="0" marB="0" anchor="ctr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uk-UA" sz="1400" b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866" marR="66866" marT="0" marB="0" anchor="ctr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ІІ</a:t>
                      </a:r>
                      <a:endParaRPr lang="uk-UA" sz="14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866" marR="66866" marT="0" marB="0" anchor="ctr">
                    <a:solidFill>
                      <a:srgbClr val="FF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3881595"/>
                  </a:ext>
                </a:extLst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7734"/>
            <a:ext cx="2202598" cy="1460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6226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83086" y="267984"/>
            <a:ext cx="5155474" cy="1293028"/>
          </a:xfrm>
        </p:spPr>
        <p:txBody>
          <a:bodyPr>
            <a:normAutofit fontScale="90000"/>
          </a:bodyPr>
          <a:lstStyle/>
          <a:p>
            <a:pPr algn="l"/>
            <a:r>
              <a:rPr lang="ru-RU" sz="1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Наукове</a:t>
            </a:r>
            <a:r>
              <a:rPr lang="ru-RU" sz="1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відділення</a:t>
            </a:r>
            <a:r>
              <a:rPr lang="ru-RU" sz="1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літературознавства</a:t>
            </a:r>
            <a:r>
              <a:rPr lang="ru-RU" sz="1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фольклористики та </a:t>
            </a:r>
            <a:r>
              <a:rPr lang="ru-RU" sz="1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мистецтвознавства</a:t>
            </a:r>
            <a:r>
              <a:rPr lang="ru-RU" sz="1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1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Літературна</a:t>
            </a:r>
            <a:r>
              <a:rPr lang="ru-RU" sz="1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творчість</a:t>
            </a:r>
            <a:r>
              <a:rPr lang="ru-RU" dirty="0"/>
              <a:t/>
            </a:r>
            <a:br>
              <a:rPr lang="ru-RU" dirty="0"/>
            </a:br>
            <a:endParaRPr lang="uk-UA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1100743"/>
              </p:ext>
            </p:extLst>
          </p:nvPr>
        </p:nvGraphicFramePr>
        <p:xfrm>
          <a:off x="685800" y="2193925"/>
          <a:ext cx="11168742" cy="372999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10392">
                  <a:extLst>
                    <a:ext uri="{9D8B030D-6E8A-4147-A177-3AD203B41FA5}">
                      <a16:colId xmlns:a16="http://schemas.microsoft.com/office/drawing/2014/main" val="3656192141"/>
                    </a:ext>
                  </a:extLst>
                </a:gridCol>
                <a:gridCol w="1490254">
                  <a:extLst>
                    <a:ext uri="{9D8B030D-6E8A-4147-A177-3AD203B41FA5}">
                      <a16:colId xmlns:a16="http://schemas.microsoft.com/office/drawing/2014/main" val="911089540"/>
                    </a:ext>
                  </a:extLst>
                </a:gridCol>
                <a:gridCol w="687977">
                  <a:extLst>
                    <a:ext uri="{9D8B030D-6E8A-4147-A177-3AD203B41FA5}">
                      <a16:colId xmlns:a16="http://schemas.microsoft.com/office/drawing/2014/main" val="783353775"/>
                    </a:ext>
                  </a:extLst>
                </a:gridCol>
                <a:gridCol w="2257697">
                  <a:extLst>
                    <a:ext uri="{9D8B030D-6E8A-4147-A177-3AD203B41FA5}">
                      <a16:colId xmlns:a16="http://schemas.microsoft.com/office/drawing/2014/main" val="2436909821"/>
                    </a:ext>
                  </a:extLst>
                </a:gridCol>
                <a:gridCol w="957943">
                  <a:extLst>
                    <a:ext uri="{9D8B030D-6E8A-4147-A177-3AD203B41FA5}">
                      <a16:colId xmlns:a16="http://schemas.microsoft.com/office/drawing/2014/main" val="3594586258"/>
                    </a:ext>
                  </a:extLst>
                </a:gridCol>
                <a:gridCol w="966651">
                  <a:extLst>
                    <a:ext uri="{9D8B030D-6E8A-4147-A177-3AD203B41FA5}">
                      <a16:colId xmlns:a16="http://schemas.microsoft.com/office/drawing/2014/main" val="3552591468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2782831391"/>
                    </a:ext>
                  </a:extLst>
                </a:gridCol>
                <a:gridCol w="1201783">
                  <a:extLst>
                    <a:ext uri="{9D8B030D-6E8A-4147-A177-3AD203B41FA5}">
                      <a16:colId xmlns:a16="http://schemas.microsoft.com/office/drawing/2014/main" val="1097678003"/>
                    </a:ext>
                  </a:extLst>
                </a:gridCol>
                <a:gridCol w="940526">
                  <a:extLst>
                    <a:ext uri="{9D8B030D-6E8A-4147-A177-3AD203B41FA5}">
                      <a16:colId xmlns:a16="http://schemas.microsoft.com/office/drawing/2014/main" val="1123577205"/>
                    </a:ext>
                  </a:extLst>
                </a:gridCol>
                <a:gridCol w="1079862">
                  <a:extLst>
                    <a:ext uri="{9D8B030D-6E8A-4147-A177-3AD203B41FA5}">
                      <a16:colId xmlns:a16="http://schemas.microsoft.com/office/drawing/2014/main" val="2385139478"/>
                    </a:ext>
                  </a:extLst>
                </a:gridCol>
              </a:tblGrid>
              <a:tr h="15354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з/п</a:t>
                      </a:r>
                      <a:endParaRPr lang="uk-UA" sz="16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Прізвище, ім’я,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батькові учня</a:t>
                      </a:r>
                      <a:endParaRPr lang="uk-UA" sz="16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</a:t>
                      </a:r>
                      <a:endParaRPr lang="uk-UA" sz="16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 закладу освіти, район</a:t>
                      </a:r>
                      <a:endParaRPr lang="uk-UA" sz="16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uk-UA" sz="12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 тур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Заочне </a:t>
                      </a:r>
                      <a:r>
                        <a:rPr lang="uk-UA" sz="1200" b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оцінювання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b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робіт</a:t>
                      </a:r>
                      <a:r>
                        <a:rPr lang="uk-UA" sz="1200" b="0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 b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(25 </a:t>
                      </a:r>
                      <a:r>
                        <a:rPr lang="uk-UA" sz="12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б.)</a:t>
                      </a:r>
                      <a:endParaRPr lang="uk-UA" sz="12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uk-UA" sz="12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ІІ тур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Контрольна робота</a:t>
                      </a:r>
                    </a:p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uk-UA" sz="12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(30 б.)</a:t>
                      </a:r>
                      <a:endParaRPr lang="uk-UA" sz="12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uk-UA" sz="12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ІІІ тур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Захист науково-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дослідницької роботи</a:t>
                      </a:r>
                    </a:p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uk-UA" sz="12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(45 б.)</a:t>
                      </a:r>
                      <a:endParaRPr lang="uk-UA" sz="12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uk-UA" sz="1200" b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Базова дисципліна</a:t>
                      </a:r>
                      <a:endParaRPr lang="uk-UA" sz="1200" b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uk-UA" sz="1200" b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Загальна кількість балів</a:t>
                      </a:r>
                    </a:p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uk-UA" sz="1200" b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(100 б.)</a:t>
                      </a:r>
                      <a:endParaRPr lang="uk-UA" sz="1200" b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uk-UA" sz="12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Місце</a:t>
                      </a:r>
                      <a:endParaRPr lang="uk-UA" sz="12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rgbClr val="FF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81692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uk-UA" sz="1400" b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b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Гавриш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b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Ольга Сергіївна</a:t>
                      </a:r>
                      <a:endParaRPr lang="uk-UA" sz="16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uk-UA" sz="1600" b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600" b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Харківська гімназія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600" b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№ 12 Харківської міської ради Харківської області; Комунальний заклад «Харківська обласна Мала академія наук Харківської обласної ради»</a:t>
                      </a:r>
                      <a:endParaRPr lang="uk-UA" sz="1600" b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uk-UA" sz="1600" b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45" marR="67945" marT="0" marB="0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17,5</a:t>
                      </a:r>
                      <a:endParaRPr lang="uk-UA" sz="1600" b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45" marR="67945" marT="0" marB="0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  <a:endParaRPr lang="uk-UA" sz="1600" b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45" marR="67945" marT="0" marB="0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українська мова та література</a:t>
                      </a:r>
                      <a:endParaRPr lang="uk-UA" sz="1600" b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45" marR="67945" marT="0" marB="0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78,5</a:t>
                      </a:r>
                      <a:endParaRPr lang="uk-UA" sz="1600" b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45" marR="67945" marT="0" marB="0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ІІІ</a:t>
                      </a:r>
                      <a:endParaRPr lang="uk-UA" sz="1600" b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45" marR="67945" marT="0" marB="0">
                    <a:solidFill>
                      <a:srgbClr val="FF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4149623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6903" y="685120"/>
            <a:ext cx="2055222" cy="1362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196304"/>
      </p:ext>
    </p:extLst>
  </p:cSld>
  <p:clrMapOvr>
    <a:masterClrMapping/>
  </p:clrMapOvr>
</p:sld>
</file>

<file path=ppt/theme/theme1.xml><?xml version="1.0" encoding="utf-8"?>
<a:theme xmlns:a="http://schemas.openxmlformats.org/drawingml/2006/main" name="След самолета">
  <a:themeElements>
    <a:clrScheme name="След самолета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След самолета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ед самолета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TM04033937[[fn=След самолета]]</Template>
  <TotalTime>131</TotalTime>
  <Words>1134</Words>
  <Application>Microsoft Office PowerPoint</Application>
  <PresentationFormat>Широкоэкранный</PresentationFormat>
  <Paragraphs>377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Century Gothic</vt:lpstr>
      <vt:lpstr>Times New Roman</vt:lpstr>
      <vt:lpstr>След самолета</vt:lpstr>
      <vt:lpstr>результати  ІІ  (обласного) етапу  Всеукраїнського конкурсу – захисту  науково – дослідницьких робіт  учнів –членів Малої академії наук України у 2019/2020 н. р. </vt:lpstr>
      <vt:lpstr>Наукове відділення: мовознавство Секція: англійська мова </vt:lpstr>
      <vt:lpstr>Наукове відділення ХІМІЇ та БІОЛОГІЇ Секція: БІОЛОГІЯ ЛЮДИНИ </vt:lpstr>
      <vt:lpstr>Наукове відділення ХІМІЇ та БІОЛОГІЇ Секція: ПСИХОЛОГІЯ </vt:lpstr>
      <vt:lpstr>Відділення філософії та суспільствознавства Секція: соціологія </vt:lpstr>
      <vt:lpstr>Наукове відділення: мовознавство  Секція: українська мова  </vt:lpstr>
      <vt:lpstr>Наукове відділення історії Секція: історичне краєзнавство </vt:lpstr>
      <vt:lpstr>Наукове відділення ХІМІЇ та БІОЛОГІЇ Секція: ВАЛЕОЛОГІЯ </vt:lpstr>
      <vt:lpstr>Наукове відділення літературознавства, фольклористики та мистецтвознавства  Літературна творчість </vt:lpstr>
      <vt:lpstr>Наукове відділення МАТЕМАТИКИ Секція: ПРИКЛАДНА МАТЕМАТИКА </vt:lpstr>
      <vt:lpstr>Наукове відділення ЕКОЛОГІЇ та АГРАРНИХ НАУК Секція: ЕКОЛОГІЯ </vt:lpstr>
      <vt:lpstr>Переможці ІІ етапу Всеукраїнського конкурсу – захисту  науково – дослідницьких робіт  учнів –членів Малої академії наук України  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результати  ІІ  (обласного) етапу  Всеукраїнського конкурсу – захисту  науково – дослідницьких робіт  учнів –членів Малої академії наук України у 2019/2020 н. р.</dc:title>
  <dc:creator>School</dc:creator>
  <cp:lastModifiedBy>School</cp:lastModifiedBy>
  <cp:revision>16</cp:revision>
  <dcterms:created xsi:type="dcterms:W3CDTF">2020-03-05T11:25:16Z</dcterms:created>
  <dcterms:modified xsi:type="dcterms:W3CDTF">2020-03-05T13:38:00Z</dcterms:modified>
</cp:coreProperties>
</file>