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EA7405E-5ECF-41A1-BECE-58777DEEE913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252241-1B1A-452F-A69E-6CB0209900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219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405E-5ECF-41A1-BECE-58777DEEE913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2241-1B1A-452F-A69E-6CB0209900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619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405E-5ECF-41A1-BECE-58777DEEE913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2241-1B1A-452F-A69E-6CB0209900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84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405E-5ECF-41A1-BECE-58777DEEE913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2241-1B1A-452F-A69E-6CB0209900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101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EA7405E-5ECF-41A1-BECE-58777DEEE913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C8252241-1B1A-452F-A69E-6CB0209900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8431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405E-5ECF-41A1-BECE-58777DEEE913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2241-1B1A-452F-A69E-6CB0209900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23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405E-5ECF-41A1-BECE-58777DEEE913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2241-1B1A-452F-A69E-6CB0209900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24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405E-5ECF-41A1-BECE-58777DEEE913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2241-1B1A-452F-A69E-6CB0209900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690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405E-5ECF-41A1-BECE-58777DEEE913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2241-1B1A-452F-A69E-6CB0209900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58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405E-5ECF-41A1-BECE-58777DEEE913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252241-1B1A-452F-A69E-6CB02099005B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308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A7405E-5ECF-41A1-BECE-58777DEEE913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252241-1B1A-452F-A69E-6CB02099005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659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EA7405E-5ECF-41A1-BECE-58777DEEE913}" type="datetimeFigureOut">
              <a:rPr lang="uk-UA" smtClean="0"/>
              <a:t>09.01.2020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252241-1B1A-452F-A69E-6CB0209900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365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5209" y="2104164"/>
            <a:ext cx="5817328" cy="2299063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uk-UA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підсумки проведення  ІІ (районного) етапу Х Міжнародного мовно – літературного конкурсу учнівської та студентської молоді </a:t>
            </a:r>
            <a:br>
              <a:rPr lang="uk-UA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імені </a:t>
            </a:r>
            <a:r>
              <a:rPr lang="uk-U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Тараса Шевченка</a:t>
            </a:r>
            <a: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2019/2020 н. р. </a:t>
            </a:r>
            <a:endParaRPr lang="uk-UA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37417" y="4403227"/>
            <a:ext cx="3047999" cy="987379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Малікова І.М., методист методичного центру Управління освіти</a:t>
            </a:r>
            <a:endParaRPr lang="es-E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992" y="2266315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7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75" y="407462"/>
            <a:ext cx="2867025" cy="1590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0500" y="642594"/>
            <a:ext cx="8497660" cy="977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конкурсу серед учасників - учнів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 </a:t>
            </a:r>
            <a:endParaRPr lang="uk-UA" sz="3200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102690"/>
              </p:ext>
            </p:extLst>
          </p:nvPr>
        </p:nvGraphicFramePr>
        <p:xfrm>
          <a:off x="583475" y="2103439"/>
          <a:ext cx="11129555" cy="4127244"/>
        </p:xfrm>
        <a:graphic>
          <a:graphicData uri="http://schemas.openxmlformats.org/drawingml/2006/table">
            <a:tbl>
              <a:tblPr firstRow="1" firstCol="1" bandRow="1"/>
              <a:tblGrid>
                <a:gridCol w="528147">
                  <a:extLst>
                    <a:ext uri="{9D8B030D-6E8A-4147-A177-3AD203B41FA5}">
                      <a16:colId xmlns:a16="http://schemas.microsoft.com/office/drawing/2014/main" val="4210130144"/>
                    </a:ext>
                  </a:extLst>
                </a:gridCol>
                <a:gridCol w="2349928">
                  <a:extLst>
                    <a:ext uri="{9D8B030D-6E8A-4147-A177-3AD203B41FA5}">
                      <a16:colId xmlns:a16="http://schemas.microsoft.com/office/drawing/2014/main" val="208306717"/>
                    </a:ext>
                  </a:extLst>
                </a:gridCol>
                <a:gridCol w="3405153">
                  <a:extLst>
                    <a:ext uri="{9D8B030D-6E8A-4147-A177-3AD203B41FA5}">
                      <a16:colId xmlns:a16="http://schemas.microsoft.com/office/drawing/2014/main" val="2490218909"/>
                    </a:ext>
                  </a:extLst>
                </a:gridCol>
                <a:gridCol w="2725189">
                  <a:extLst>
                    <a:ext uri="{9D8B030D-6E8A-4147-A177-3AD203B41FA5}">
                      <a16:colId xmlns:a16="http://schemas.microsoft.com/office/drawing/2014/main" val="2708559875"/>
                    </a:ext>
                  </a:extLst>
                </a:gridCol>
                <a:gridCol w="909823">
                  <a:extLst>
                    <a:ext uri="{9D8B030D-6E8A-4147-A177-3AD203B41FA5}">
                      <a16:colId xmlns:a16="http://schemas.microsoft.com/office/drawing/2014/main" val="332928405"/>
                    </a:ext>
                  </a:extLst>
                </a:gridCol>
                <a:gridCol w="1211315">
                  <a:extLst>
                    <a:ext uri="{9D8B030D-6E8A-4147-A177-3AD203B41FA5}">
                      <a16:colId xmlns:a16="http://schemas.microsoft.com/office/drawing/2014/main" val="213544520"/>
                    </a:ext>
                  </a:extLst>
                </a:gridCol>
              </a:tblGrid>
              <a:tr h="786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Осипчук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Анастасія Анатоліївна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№12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Олійник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Ольга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Володимирівна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років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 категорія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534889"/>
                  </a:ext>
                </a:extLst>
              </a:tr>
              <a:tr h="786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Павленко Ліна Віталіївна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№7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Нурєєва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Оксана Володимирівна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рік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категорія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81877"/>
                  </a:ext>
                </a:extLst>
              </a:tr>
              <a:tr h="786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Поярков Владислав Дмитрович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№120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міської ради Харківської області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Мірошниченко Олена Вікторівна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роки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124951"/>
                  </a:ext>
                </a:extLst>
              </a:tr>
              <a:tr h="786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Овчарова Олександра Олександрівна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№35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Ковалевська Лариса Володимирівна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рік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43612"/>
                  </a:ext>
                </a:extLst>
              </a:tr>
              <a:tr h="786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Звєков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Артем Сергійович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№53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Мартовицька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Аліна Іванівна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рік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64113" marR="641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158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68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223" y="642594"/>
            <a:ext cx="7545977" cy="9684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конкурсу серед учасників - учнів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 </a:t>
            </a:r>
            <a:endParaRPr lang="uk-UA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948607"/>
              </p:ext>
            </p:extLst>
          </p:nvPr>
        </p:nvGraphicFramePr>
        <p:xfrm>
          <a:off x="269966" y="2063932"/>
          <a:ext cx="11617233" cy="4319990"/>
        </p:xfrm>
        <a:graphic>
          <a:graphicData uri="http://schemas.openxmlformats.org/drawingml/2006/table">
            <a:tbl>
              <a:tblPr firstRow="1" firstCol="1" bandRow="1"/>
              <a:tblGrid>
                <a:gridCol w="551289">
                  <a:extLst>
                    <a:ext uri="{9D8B030D-6E8A-4147-A177-3AD203B41FA5}">
                      <a16:colId xmlns:a16="http://schemas.microsoft.com/office/drawing/2014/main" val="4288051184"/>
                    </a:ext>
                  </a:extLst>
                </a:gridCol>
                <a:gridCol w="2452898">
                  <a:extLst>
                    <a:ext uri="{9D8B030D-6E8A-4147-A177-3AD203B41FA5}">
                      <a16:colId xmlns:a16="http://schemas.microsoft.com/office/drawing/2014/main" val="243439443"/>
                    </a:ext>
                  </a:extLst>
                </a:gridCol>
                <a:gridCol w="3554360">
                  <a:extLst>
                    <a:ext uri="{9D8B030D-6E8A-4147-A177-3AD203B41FA5}">
                      <a16:colId xmlns:a16="http://schemas.microsoft.com/office/drawing/2014/main" val="1225780312"/>
                    </a:ext>
                  </a:extLst>
                </a:gridCol>
                <a:gridCol w="2844604">
                  <a:extLst>
                    <a:ext uri="{9D8B030D-6E8A-4147-A177-3AD203B41FA5}">
                      <a16:colId xmlns:a16="http://schemas.microsoft.com/office/drawing/2014/main" val="3551602058"/>
                    </a:ext>
                  </a:extLst>
                </a:gridCol>
                <a:gridCol w="949688">
                  <a:extLst>
                    <a:ext uri="{9D8B030D-6E8A-4147-A177-3AD203B41FA5}">
                      <a16:colId xmlns:a16="http://schemas.microsoft.com/office/drawing/2014/main" val="4054630115"/>
                    </a:ext>
                  </a:extLst>
                </a:gridCol>
                <a:gridCol w="1264394">
                  <a:extLst>
                    <a:ext uri="{9D8B030D-6E8A-4147-A177-3AD203B41FA5}">
                      <a16:colId xmlns:a16="http://schemas.microsoft.com/office/drawing/2014/main" val="1333804367"/>
                    </a:ext>
                  </a:extLst>
                </a:gridCol>
              </a:tblGrid>
              <a:tr h="640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Пруднік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Анастасія Дмитрівна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№12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Калмичкова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Лідія Анатоліївна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314868"/>
                  </a:ext>
                </a:extLst>
              </a:tr>
              <a:tr h="623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Правдивець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Марина Ігорівна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№53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Куропатенко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Світлана Анатоліївна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020386"/>
                  </a:ext>
                </a:extLst>
              </a:tr>
              <a:tr h="623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Романюк Дар’я Володимирівна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 І-ІІІ ступенів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№41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Третьякова Ірина Леонідівна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ища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69840"/>
                  </a:ext>
                </a:extLst>
              </a:tr>
              <a:tr h="623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Веранян Ліка Каренівна 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№53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Куропатенко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Світлана Анатоліївна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764360"/>
                  </a:ext>
                </a:extLst>
              </a:tr>
              <a:tr h="813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Лук’яненко Єлизавета Володимирівна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№12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Оленіч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Оксана Зіновіївна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ища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925076"/>
                  </a:ext>
                </a:extLst>
              </a:tr>
              <a:tr h="623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Чувурін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Даніїл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Юрійович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№120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Мірошниченко Олена Вікторівна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роки,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 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50848" marR="508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2772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01" y="328509"/>
            <a:ext cx="2466975" cy="15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9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365" y="642594"/>
            <a:ext cx="7480663" cy="13716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конкурсу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учасників -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618643"/>
              </p:ext>
            </p:extLst>
          </p:nvPr>
        </p:nvGraphicFramePr>
        <p:xfrm>
          <a:off x="400595" y="2830286"/>
          <a:ext cx="11486604" cy="2875990"/>
        </p:xfrm>
        <a:graphic>
          <a:graphicData uri="http://schemas.openxmlformats.org/drawingml/2006/table">
            <a:tbl>
              <a:tblPr firstRow="1" firstCol="1" bandRow="1"/>
              <a:tblGrid>
                <a:gridCol w="545090">
                  <a:extLst>
                    <a:ext uri="{9D8B030D-6E8A-4147-A177-3AD203B41FA5}">
                      <a16:colId xmlns:a16="http://schemas.microsoft.com/office/drawing/2014/main" val="3809965349"/>
                    </a:ext>
                  </a:extLst>
                </a:gridCol>
                <a:gridCol w="2425317">
                  <a:extLst>
                    <a:ext uri="{9D8B030D-6E8A-4147-A177-3AD203B41FA5}">
                      <a16:colId xmlns:a16="http://schemas.microsoft.com/office/drawing/2014/main" val="3869684672"/>
                    </a:ext>
                  </a:extLst>
                </a:gridCol>
                <a:gridCol w="3514393">
                  <a:extLst>
                    <a:ext uri="{9D8B030D-6E8A-4147-A177-3AD203B41FA5}">
                      <a16:colId xmlns:a16="http://schemas.microsoft.com/office/drawing/2014/main" val="3341682130"/>
                    </a:ext>
                  </a:extLst>
                </a:gridCol>
                <a:gridCol w="2812618">
                  <a:extLst>
                    <a:ext uri="{9D8B030D-6E8A-4147-A177-3AD203B41FA5}">
                      <a16:colId xmlns:a16="http://schemas.microsoft.com/office/drawing/2014/main" val="3736704800"/>
                    </a:ext>
                  </a:extLst>
                </a:gridCol>
                <a:gridCol w="939010">
                  <a:extLst>
                    <a:ext uri="{9D8B030D-6E8A-4147-A177-3AD203B41FA5}">
                      <a16:colId xmlns:a16="http://schemas.microsoft.com/office/drawing/2014/main" val="3596846358"/>
                    </a:ext>
                  </a:extLst>
                </a:gridCol>
                <a:gridCol w="1250176">
                  <a:extLst>
                    <a:ext uri="{9D8B030D-6E8A-4147-A177-3AD203B41FA5}">
                      <a16:colId xmlns:a16="http://schemas.microsoft.com/office/drawing/2014/main" val="3474752479"/>
                    </a:ext>
                  </a:extLst>
                </a:gridCol>
              </a:tblGrid>
              <a:tr h="547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Турухіна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Катерина Олексіївна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№12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Шишкова Ольга Миколаївна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 категорія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688754"/>
                  </a:ext>
                </a:extLst>
              </a:tr>
              <a:tr h="83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Шаповал Аліна Володимирівна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спеціалізована школа І-ІІІ ступенів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№66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Чайка Галина Іванівна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592207"/>
                  </a:ext>
                </a:extLst>
              </a:tr>
              <a:tr h="832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Плескач Тетяна Олександрівна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№120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Мірошниченко Олена Вікторівна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роки,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спеціаліст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176118"/>
                  </a:ext>
                </a:extLst>
              </a:tr>
              <a:tr h="5472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Шимко</a:t>
                      </a:r>
                      <a:r>
                        <a:rPr lang="uk-UA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Анастасія Ігорівна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№34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Маслова Ірина Володимирівна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роки,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953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59" y="484272"/>
            <a:ext cx="3259727" cy="15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2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222" y="642594"/>
            <a:ext cx="7545977" cy="13716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конкурсу серед учасників - учнів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604291"/>
              </p:ext>
            </p:extLst>
          </p:nvPr>
        </p:nvGraphicFramePr>
        <p:xfrm>
          <a:off x="365760" y="2103438"/>
          <a:ext cx="11486605" cy="4173423"/>
        </p:xfrm>
        <a:graphic>
          <a:graphicData uri="http://schemas.openxmlformats.org/drawingml/2006/table">
            <a:tbl>
              <a:tblPr firstRow="1" firstCol="1" bandRow="1"/>
              <a:tblGrid>
                <a:gridCol w="545089">
                  <a:extLst>
                    <a:ext uri="{9D8B030D-6E8A-4147-A177-3AD203B41FA5}">
                      <a16:colId xmlns:a16="http://schemas.microsoft.com/office/drawing/2014/main" val="88014353"/>
                    </a:ext>
                  </a:extLst>
                </a:gridCol>
                <a:gridCol w="2425318">
                  <a:extLst>
                    <a:ext uri="{9D8B030D-6E8A-4147-A177-3AD203B41FA5}">
                      <a16:colId xmlns:a16="http://schemas.microsoft.com/office/drawing/2014/main" val="2071064549"/>
                    </a:ext>
                  </a:extLst>
                </a:gridCol>
                <a:gridCol w="3514395">
                  <a:extLst>
                    <a:ext uri="{9D8B030D-6E8A-4147-A177-3AD203B41FA5}">
                      <a16:colId xmlns:a16="http://schemas.microsoft.com/office/drawing/2014/main" val="2700849892"/>
                    </a:ext>
                  </a:extLst>
                </a:gridCol>
                <a:gridCol w="2812619">
                  <a:extLst>
                    <a:ext uri="{9D8B030D-6E8A-4147-A177-3AD203B41FA5}">
                      <a16:colId xmlns:a16="http://schemas.microsoft.com/office/drawing/2014/main" val="3964556405"/>
                    </a:ext>
                  </a:extLst>
                </a:gridCol>
                <a:gridCol w="939009">
                  <a:extLst>
                    <a:ext uri="{9D8B030D-6E8A-4147-A177-3AD203B41FA5}">
                      <a16:colId xmlns:a16="http://schemas.microsoft.com/office/drawing/2014/main" val="1930306371"/>
                    </a:ext>
                  </a:extLst>
                </a:gridCol>
                <a:gridCol w="1250175">
                  <a:extLst>
                    <a:ext uri="{9D8B030D-6E8A-4147-A177-3AD203B41FA5}">
                      <a16:colId xmlns:a16="http://schemas.microsoft.com/office/drawing/2014/main" val="1777580483"/>
                    </a:ext>
                  </a:extLst>
                </a:gridCol>
              </a:tblGrid>
              <a:tr h="885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Андрєєва Аліна Євгенівна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№12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Стьопкіна Людмила Дмитрівна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років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 категорія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685272"/>
                  </a:ext>
                </a:extLst>
              </a:tr>
              <a:tr h="720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Бебешко Дмитро Сергійович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 І-ІІІ ступенів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№41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Третьякова Ірина Леонідівна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років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 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409332"/>
                  </a:ext>
                </a:extLst>
              </a:tr>
              <a:tr h="720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Михайлюк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Альона Андріївна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№35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Ковалевська Лариса Володимирівна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рік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категорія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616022"/>
                  </a:ext>
                </a:extLst>
              </a:tr>
              <a:tr h="720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Шевлякова Віолетта Павлівна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№34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Хоменко Наталія Василівна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років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8678"/>
                  </a:ext>
                </a:extLst>
              </a:tr>
              <a:tr h="885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Андрєєв Арсеній Михайлович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№10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Салій Зоя Олександрівна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років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58749" marR="58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0599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59" y="373245"/>
            <a:ext cx="1971675" cy="1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0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4056" y="642594"/>
            <a:ext cx="7511143" cy="13716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конкурсу серед учасників - учнів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 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515451"/>
              </p:ext>
            </p:extLst>
          </p:nvPr>
        </p:nvGraphicFramePr>
        <p:xfrm>
          <a:off x="261256" y="2877135"/>
          <a:ext cx="11425646" cy="2843784"/>
        </p:xfrm>
        <a:graphic>
          <a:graphicData uri="http://schemas.openxmlformats.org/drawingml/2006/table">
            <a:tbl>
              <a:tblPr firstRow="1" firstCol="1" bandRow="1"/>
              <a:tblGrid>
                <a:gridCol w="542198">
                  <a:extLst>
                    <a:ext uri="{9D8B030D-6E8A-4147-A177-3AD203B41FA5}">
                      <a16:colId xmlns:a16="http://schemas.microsoft.com/office/drawing/2014/main" val="2733958847"/>
                    </a:ext>
                  </a:extLst>
                </a:gridCol>
                <a:gridCol w="2412445">
                  <a:extLst>
                    <a:ext uri="{9D8B030D-6E8A-4147-A177-3AD203B41FA5}">
                      <a16:colId xmlns:a16="http://schemas.microsoft.com/office/drawing/2014/main" val="2913709440"/>
                    </a:ext>
                  </a:extLst>
                </a:gridCol>
                <a:gridCol w="3495742">
                  <a:extLst>
                    <a:ext uri="{9D8B030D-6E8A-4147-A177-3AD203B41FA5}">
                      <a16:colId xmlns:a16="http://schemas.microsoft.com/office/drawing/2014/main" val="3326174443"/>
                    </a:ext>
                  </a:extLst>
                </a:gridCol>
                <a:gridCol w="2797692">
                  <a:extLst>
                    <a:ext uri="{9D8B030D-6E8A-4147-A177-3AD203B41FA5}">
                      <a16:colId xmlns:a16="http://schemas.microsoft.com/office/drawing/2014/main" val="11552182"/>
                    </a:ext>
                  </a:extLst>
                </a:gridCol>
                <a:gridCol w="934027">
                  <a:extLst>
                    <a:ext uri="{9D8B030D-6E8A-4147-A177-3AD203B41FA5}">
                      <a16:colId xmlns:a16="http://schemas.microsoft.com/office/drawing/2014/main" val="1171428861"/>
                    </a:ext>
                  </a:extLst>
                </a:gridCol>
                <a:gridCol w="1243542">
                  <a:extLst>
                    <a:ext uri="{9D8B030D-6E8A-4147-A177-3AD203B41FA5}">
                      <a16:colId xmlns:a16="http://schemas.microsoft.com/office/drawing/2014/main" val="14472980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Дам Аліса </a:t>
                      </a: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Чіївна</a:t>
                      </a:r>
                      <a:endParaRPr lang="uk-UA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</a:t>
                      </a: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№12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Шишкова Ольга Миколаївна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років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553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Заліська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Лада Володимирівна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</a:t>
                      </a: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№35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Ващенко Тетяна Іванівна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рік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1299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Бацько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Дар’я Валеріївна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 </a:t>
                      </a: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№35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міської ради Харківської області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Ващенко Тетяна Іванівна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 рік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0728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Бараницька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Єлизавета Олександрівна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ступенів  </a:t>
                      </a: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№7 </a:t>
                      </a: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міської ради Харківської області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Нурєєва Оксана Володимирівна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рік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категорія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192312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35" y="531139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3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850" y="642594"/>
            <a:ext cx="7415349" cy="13716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конкурсу серед учасників - учнів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класів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985029"/>
              </p:ext>
            </p:extLst>
          </p:nvPr>
        </p:nvGraphicFramePr>
        <p:xfrm>
          <a:off x="383177" y="2370297"/>
          <a:ext cx="11408228" cy="4000026"/>
        </p:xfrm>
        <a:graphic>
          <a:graphicData uri="http://schemas.openxmlformats.org/drawingml/2006/table">
            <a:tbl>
              <a:tblPr firstRow="1" firstCol="1" bandRow="1"/>
              <a:tblGrid>
                <a:gridCol w="541372">
                  <a:extLst>
                    <a:ext uri="{9D8B030D-6E8A-4147-A177-3AD203B41FA5}">
                      <a16:colId xmlns:a16="http://schemas.microsoft.com/office/drawing/2014/main" val="2812033768"/>
                    </a:ext>
                  </a:extLst>
                </a:gridCol>
                <a:gridCol w="2408768">
                  <a:extLst>
                    <a:ext uri="{9D8B030D-6E8A-4147-A177-3AD203B41FA5}">
                      <a16:colId xmlns:a16="http://schemas.microsoft.com/office/drawing/2014/main" val="4133068466"/>
                    </a:ext>
                  </a:extLst>
                </a:gridCol>
                <a:gridCol w="3490415">
                  <a:extLst>
                    <a:ext uri="{9D8B030D-6E8A-4147-A177-3AD203B41FA5}">
                      <a16:colId xmlns:a16="http://schemas.microsoft.com/office/drawing/2014/main" val="2741797660"/>
                    </a:ext>
                  </a:extLst>
                </a:gridCol>
                <a:gridCol w="2793427">
                  <a:extLst>
                    <a:ext uri="{9D8B030D-6E8A-4147-A177-3AD203B41FA5}">
                      <a16:colId xmlns:a16="http://schemas.microsoft.com/office/drawing/2014/main" val="65382179"/>
                    </a:ext>
                  </a:extLst>
                </a:gridCol>
                <a:gridCol w="932602">
                  <a:extLst>
                    <a:ext uri="{9D8B030D-6E8A-4147-A177-3AD203B41FA5}">
                      <a16:colId xmlns:a16="http://schemas.microsoft.com/office/drawing/2014/main" val="62992011"/>
                    </a:ext>
                  </a:extLst>
                </a:gridCol>
                <a:gridCol w="1241644">
                  <a:extLst>
                    <a:ext uri="{9D8B030D-6E8A-4147-A177-3AD203B41FA5}">
                      <a16:colId xmlns:a16="http://schemas.microsoft.com/office/drawing/2014/main" val="775284565"/>
                    </a:ext>
                  </a:extLst>
                </a:gridCol>
              </a:tblGrid>
              <a:tr h="682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Петренко Поліна Олександрівна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№53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Черкашина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Ірина Олександрівна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ища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281115"/>
                  </a:ext>
                </a:extLst>
              </a:tr>
              <a:tr h="838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Астапова Анастасія Дмитрівна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спеціалізована школа І-ІІІ ступенів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№66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Каширіна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Олександра Василівна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ища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378787"/>
                  </a:ext>
                </a:extLst>
              </a:tr>
              <a:tr h="890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Марусик Анастасія Сергіївна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№12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Петрик Наталія Миколаївна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роки,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ища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626744"/>
                  </a:ext>
                </a:extLst>
              </a:tr>
              <a:tr h="838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Янина Ілля Андрійович 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спеціалізована школа І-ІІІ ступенів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№66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Каширіна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Олександра Василівна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ища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842610"/>
                  </a:ext>
                </a:extLst>
              </a:tr>
              <a:tr h="6825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Чувурін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Ростислав Юрійович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№120 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Харківської міської ради Харківської області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Савченко Світлана Анатоліївна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ища 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55645" marR="556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56389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10" y="433659"/>
            <a:ext cx="30194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5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4387" y="407463"/>
            <a:ext cx="7537269" cy="137160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 конкурсу серед учасників - учнів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класів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345396"/>
              </p:ext>
            </p:extLst>
          </p:nvPr>
        </p:nvGraphicFramePr>
        <p:xfrm>
          <a:off x="313509" y="2235259"/>
          <a:ext cx="11591109" cy="3932238"/>
        </p:xfrm>
        <a:graphic>
          <a:graphicData uri="http://schemas.openxmlformats.org/drawingml/2006/table">
            <a:tbl>
              <a:tblPr firstRow="1" firstCol="1" bandRow="1"/>
              <a:tblGrid>
                <a:gridCol w="550048">
                  <a:extLst>
                    <a:ext uri="{9D8B030D-6E8A-4147-A177-3AD203B41FA5}">
                      <a16:colId xmlns:a16="http://schemas.microsoft.com/office/drawing/2014/main" val="681246160"/>
                    </a:ext>
                  </a:extLst>
                </a:gridCol>
                <a:gridCol w="2447383">
                  <a:extLst>
                    <a:ext uri="{9D8B030D-6E8A-4147-A177-3AD203B41FA5}">
                      <a16:colId xmlns:a16="http://schemas.microsoft.com/office/drawing/2014/main" val="3100988971"/>
                    </a:ext>
                  </a:extLst>
                </a:gridCol>
                <a:gridCol w="3546368">
                  <a:extLst>
                    <a:ext uri="{9D8B030D-6E8A-4147-A177-3AD203B41FA5}">
                      <a16:colId xmlns:a16="http://schemas.microsoft.com/office/drawing/2014/main" val="2749083004"/>
                    </a:ext>
                  </a:extLst>
                </a:gridCol>
                <a:gridCol w="2838207">
                  <a:extLst>
                    <a:ext uri="{9D8B030D-6E8A-4147-A177-3AD203B41FA5}">
                      <a16:colId xmlns:a16="http://schemas.microsoft.com/office/drawing/2014/main" val="6753447"/>
                    </a:ext>
                  </a:extLst>
                </a:gridCol>
                <a:gridCol w="947553">
                  <a:extLst>
                    <a:ext uri="{9D8B030D-6E8A-4147-A177-3AD203B41FA5}">
                      <a16:colId xmlns:a16="http://schemas.microsoft.com/office/drawing/2014/main" val="2138701328"/>
                    </a:ext>
                  </a:extLst>
                </a:gridCol>
                <a:gridCol w="1261550">
                  <a:extLst>
                    <a:ext uri="{9D8B030D-6E8A-4147-A177-3AD203B41FA5}">
                      <a16:colId xmlns:a16="http://schemas.microsoft.com/office/drawing/2014/main" val="27326087"/>
                    </a:ext>
                  </a:extLst>
                </a:gridCol>
              </a:tblGrid>
              <a:tr h="997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Боровець Анна Євгеніївна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</a:t>
                      </a: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№53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Гетьман Ірина Федорівна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рік,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ища категорія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425684"/>
                  </a:ext>
                </a:extLst>
              </a:tr>
              <a:tr h="939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Біланович Аліса Олексіївна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№12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Стьопкіна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Людмила Дмитрівна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категорія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371729"/>
                  </a:ext>
                </a:extLst>
              </a:tr>
              <a:tr h="997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Момот Владислав Сергійович 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загальноосвітня школа І-ІІІ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№53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Гетьман Ірина Федорівна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рік,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вища категорія</a:t>
                      </a:r>
                      <a:endParaRPr kumimoji="0" lang="uk-U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296613"/>
                  </a:ext>
                </a:extLst>
              </a:tr>
              <a:tr h="997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Шапіро</a:t>
                      </a:r>
                      <a:r>
                        <a:rPr lang="uk-UA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Поліна Сергіївна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Харківська гімназія 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№12</a:t>
                      </a: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Харківської міської ради Харківської області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Калмичкова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Лідія Анатоліївна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років,</a:t>
                      </a:r>
                      <a:r>
                        <a:rPr kumimoji="0" lang="uk-U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вища категорія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</a:p>
                  </a:txBody>
                  <a:tcPr marL="62350" marR="62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40531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09" y="339355"/>
            <a:ext cx="2171700" cy="167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8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14" y="238140"/>
            <a:ext cx="11800115" cy="646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61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98</TotalTime>
  <Words>893</Words>
  <Application>Microsoft Office PowerPoint</Application>
  <PresentationFormat>Широкоэкранный</PresentationFormat>
  <Paragraphs>256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Garamond</vt:lpstr>
      <vt:lpstr>Times New Roman</vt:lpstr>
      <vt:lpstr>Савон</vt:lpstr>
      <vt:lpstr>Про підсумки проведення  ІІ (районного) етапу Х Міжнародного мовно – літературного конкурсу учнівської та студентської молоді  імені Тараса Шевченка у 2019/2020 н. р. </vt:lpstr>
      <vt:lpstr>Переможці конкурсу серед учасників - учнів  5 класів </vt:lpstr>
      <vt:lpstr>Переможці конкурсу серед учасників - учнів 6 класів </vt:lpstr>
      <vt:lpstr>Переможці конкурсу серед учасників - учнів 7 класів </vt:lpstr>
      <vt:lpstr>Переможці конкурсу серед учасників - учнів 8 класів </vt:lpstr>
      <vt:lpstr>Переможці конкурсу серед учасників - учнів 9 класів </vt:lpstr>
      <vt:lpstr>Переможці конкурсу серед учасників - учнів 10 класів </vt:lpstr>
      <vt:lpstr>Переможці конкурсу серед учасників - учнів 11 класів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підсумки проведення                                                                  ІІ (районного) етапу Всеукраїнських учнівських олімпіад із    навчальних предметів  у 2019/2020 н. р. за І семестр</dc:title>
  <dc:creator>School</dc:creator>
  <cp:lastModifiedBy>School</cp:lastModifiedBy>
  <cp:revision>10</cp:revision>
  <dcterms:created xsi:type="dcterms:W3CDTF">2020-01-08T13:13:36Z</dcterms:created>
  <dcterms:modified xsi:type="dcterms:W3CDTF">2020-01-09T08:32:07Z</dcterms:modified>
</cp:coreProperties>
</file>