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58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07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1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97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929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724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79173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95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19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103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4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CAD2DD-B4CA-4E3B-A4AC-EB2DA1D97571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DFA07F-33B6-4A33-9F06-F0A2C50E663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55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0148" y="1584960"/>
            <a:ext cx="4467498" cy="3516530"/>
          </a:xfrm>
        </p:spPr>
        <p:txBody>
          <a:bodyPr/>
          <a:lstStyle/>
          <a:p>
            <a:r>
              <a:rPr lang="uk-UA" sz="24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 підсумки </a:t>
            </a:r>
            <a:r>
              <a:rPr lang="uk-UA" sz="24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проведення  </a:t>
            </a:r>
            <a:r>
              <a:rPr lang="uk-UA" sz="24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ІІ (районного) етапу </a:t>
            </a:r>
            <a:r>
              <a:rPr lang="uk-UA" sz="24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4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Міжнародного </a:t>
            </a:r>
            <a:r>
              <a:rPr lang="uk-UA" sz="24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конкурсу з </a:t>
            </a:r>
            <a:br>
              <a:rPr lang="uk-UA" sz="24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української мови </a:t>
            </a:r>
            <a:r>
              <a:rPr lang="uk-UA" sz="24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імені </a:t>
            </a:r>
            <a:r>
              <a:rPr lang="uk-UA" sz="24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Петра Яцика</a:t>
            </a:r>
            <a:r>
              <a:rPr lang="uk-UA" sz="2400" b="1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 2019/2020 н. р.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6286" y="5291219"/>
            <a:ext cx="2744920" cy="1275044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uk-UA" sz="1700" cap="none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Малікова І.М., методист методичного центру Управління освіти</a:t>
            </a:r>
            <a:endParaRPr lang="es-ES" sz="1700" cap="none" spc="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0" y="308950"/>
            <a:ext cx="2552020" cy="25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5" y="231102"/>
            <a:ext cx="7354388" cy="1492132"/>
          </a:xfrm>
        </p:spPr>
        <p:txBody>
          <a:bodyPr/>
          <a:lstStyle/>
          <a:p>
            <a:pPr algn="ctr"/>
            <a:r>
              <a:rPr lang="ru-RU" sz="2800" b="1" cap="none" spc="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Переможці конкурсу серед </a:t>
            </a:r>
            <a:r>
              <a:rPr lang="ru-RU" sz="2800" b="1" cap="none" spc="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cap="none" spc="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none" spc="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учасників </a:t>
            </a:r>
            <a:r>
              <a:rPr lang="ru-RU" sz="2800" b="1" cap="none" spc="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учнів </a:t>
            </a:r>
            <a:r>
              <a:rPr lang="ru-RU" sz="28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ru-RU" sz="2800" b="1" cap="none" spc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класів 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041603"/>
              </p:ext>
            </p:extLst>
          </p:nvPr>
        </p:nvGraphicFramePr>
        <p:xfrm>
          <a:off x="940526" y="1531646"/>
          <a:ext cx="10903132" cy="5101827"/>
        </p:xfrm>
        <a:graphic>
          <a:graphicData uri="http://schemas.openxmlformats.org/drawingml/2006/table">
            <a:tbl>
              <a:tblPr/>
              <a:tblGrid>
                <a:gridCol w="873303">
                  <a:extLst>
                    <a:ext uri="{9D8B030D-6E8A-4147-A177-3AD203B41FA5}">
                      <a16:colId xmlns:a16="http://schemas.microsoft.com/office/drawing/2014/main" val="2229473790"/>
                    </a:ext>
                  </a:extLst>
                </a:gridCol>
                <a:gridCol w="2435947">
                  <a:extLst>
                    <a:ext uri="{9D8B030D-6E8A-4147-A177-3AD203B41FA5}">
                      <a16:colId xmlns:a16="http://schemas.microsoft.com/office/drawing/2014/main" val="2792408057"/>
                    </a:ext>
                  </a:extLst>
                </a:gridCol>
                <a:gridCol w="3152578">
                  <a:extLst>
                    <a:ext uri="{9D8B030D-6E8A-4147-A177-3AD203B41FA5}">
                      <a16:colId xmlns:a16="http://schemas.microsoft.com/office/drawing/2014/main" val="3254815456"/>
                    </a:ext>
                  </a:extLst>
                </a:gridCol>
                <a:gridCol w="2721992">
                  <a:extLst>
                    <a:ext uri="{9D8B030D-6E8A-4147-A177-3AD203B41FA5}">
                      <a16:colId xmlns:a16="http://schemas.microsoft.com/office/drawing/2014/main" val="159254081"/>
                    </a:ext>
                  </a:extLst>
                </a:gridCol>
                <a:gridCol w="860162">
                  <a:extLst>
                    <a:ext uri="{9D8B030D-6E8A-4147-A177-3AD203B41FA5}">
                      <a16:colId xmlns:a16="http://schemas.microsoft.com/office/drawing/2014/main" val="3665093777"/>
                    </a:ext>
                  </a:extLst>
                </a:gridCol>
                <a:gridCol w="859150">
                  <a:extLst>
                    <a:ext uri="{9D8B030D-6E8A-4147-A177-3AD203B41FA5}">
                      <a16:colId xmlns:a16="http://schemas.microsoft.com/office/drawing/2014/main" val="2163141054"/>
                    </a:ext>
                  </a:extLst>
                </a:gridCol>
              </a:tblGrid>
              <a:tr h="854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ім’я, по 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батькові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Повна назва закладу загальної середньої освіти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вчителя, який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підготував учня; стаж, категорія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набраних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Місце, яке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посів на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етапі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368739"/>
                  </a:ext>
                </a:extLst>
              </a:tr>
              <a:tr h="1749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47495" algn="l"/>
                        </a:tabLst>
                      </a:pP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999565"/>
                  </a:ext>
                </a:extLst>
              </a:tr>
              <a:tr h="4554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Полупан Тимофій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Олегович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гімназія №34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Харківської міської ради 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Петренко Наталія Володимирівна,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років, І категорія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673774"/>
                  </a:ext>
                </a:extLst>
              </a:tr>
              <a:tr h="641774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Клименко Поліна Павлівна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гімназія №12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Харківської міської ради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Ткаченко Тамара Михайлівна, 38 років,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cтарший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738131"/>
                  </a:ext>
                </a:extLst>
              </a:tr>
              <a:tr h="860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Котельникова Вероніка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Романівна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гімназія №34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Харківської міської ради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Фурс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Галина Олександрівна, 35 років, І категорія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849784"/>
                  </a:ext>
                </a:extLst>
              </a:tr>
              <a:tr h="686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Віннік Данило Миколайович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міської ради 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Оксана Григорівна, 27 років, вища категорія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983346"/>
                  </a:ext>
                </a:extLst>
              </a:tr>
              <a:tr h="686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Ільчакова Варвара</a:t>
                      </a:r>
                    </a:p>
                    <a:p>
                      <a:pPr indent="-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Андріївна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міської ради 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Лук’яненко Ірина Олексіївна, 37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категорія, вчитель-методист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47593"/>
                  </a:ext>
                </a:extLst>
              </a:tr>
              <a:tr h="455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Фісінюк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Дар’я Русланівна</a:t>
                      </a: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гімназія №12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Харківської міської ради 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Малаштанова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Олена Вікторівна, 8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6663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946" y="74347"/>
            <a:ext cx="313971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1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461" y="234340"/>
            <a:ext cx="7361099" cy="932609"/>
          </a:xfrm>
        </p:spPr>
        <p:txBody>
          <a:bodyPr/>
          <a:lstStyle/>
          <a:p>
            <a:pPr algn="ctr"/>
            <a:r>
              <a:rPr lang="ru-RU" sz="2800" b="1" cap="none" spc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конкурсу серед </a:t>
            </a:r>
            <a:r>
              <a:rPr lang="ru-RU" sz="2800" b="1" cap="none" spc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spc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spc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 </a:t>
            </a:r>
            <a:r>
              <a:rPr lang="ru-RU" sz="2800" b="1" cap="none" spc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учнів </a:t>
            </a:r>
            <a:r>
              <a:rPr lang="ru-RU" sz="28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cap="none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387153"/>
              </p:ext>
            </p:extLst>
          </p:nvPr>
        </p:nvGraphicFramePr>
        <p:xfrm>
          <a:off x="1132114" y="1535377"/>
          <a:ext cx="10737667" cy="5082540"/>
        </p:xfrm>
        <a:graphic>
          <a:graphicData uri="http://schemas.openxmlformats.org/drawingml/2006/table">
            <a:tbl>
              <a:tblPr/>
              <a:tblGrid>
                <a:gridCol w="860048">
                  <a:extLst>
                    <a:ext uri="{9D8B030D-6E8A-4147-A177-3AD203B41FA5}">
                      <a16:colId xmlns:a16="http://schemas.microsoft.com/office/drawing/2014/main" val="225513023"/>
                    </a:ext>
                  </a:extLst>
                </a:gridCol>
                <a:gridCol w="2398977">
                  <a:extLst>
                    <a:ext uri="{9D8B030D-6E8A-4147-A177-3AD203B41FA5}">
                      <a16:colId xmlns:a16="http://schemas.microsoft.com/office/drawing/2014/main" val="2039628951"/>
                    </a:ext>
                  </a:extLst>
                </a:gridCol>
                <a:gridCol w="3104737">
                  <a:extLst>
                    <a:ext uri="{9D8B030D-6E8A-4147-A177-3AD203B41FA5}">
                      <a16:colId xmlns:a16="http://schemas.microsoft.com/office/drawing/2014/main" val="364227213"/>
                    </a:ext>
                  </a:extLst>
                </a:gridCol>
                <a:gridCol w="2680684">
                  <a:extLst>
                    <a:ext uri="{9D8B030D-6E8A-4147-A177-3AD203B41FA5}">
                      <a16:colId xmlns:a16="http://schemas.microsoft.com/office/drawing/2014/main" val="1268389212"/>
                    </a:ext>
                  </a:extLst>
                </a:gridCol>
                <a:gridCol w="847108">
                  <a:extLst>
                    <a:ext uri="{9D8B030D-6E8A-4147-A177-3AD203B41FA5}">
                      <a16:colId xmlns:a16="http://schemas.microsoft.com/office/drawing/2014/main" val="2488645510"/>
                    </a:ext>
                  </a:extLst>
                </a:gridCol>
                <a:gridCol w="846113">
                  <a:extLst>
                    <a:ext uri="{9D8B030D-6E8A-4147-A177-3AD203B41FA5}">
                      <a16:colId xmlns:a16="http://schemas.microsoft.com/office/drawing/2014/main" val="2664944482"/>
                    </a:ext>
                  </a:extLst>
                </a:gridCol>
              </a:tblGrid>
              <a:tr h="572248">
                <a:tc>
                  <a:txBody>
                    <a:bodyPr/>
                    <a:lstStyle/>
                    <a:p>
                      <a:pPr marL="228600" indent="-292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Різниченко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 Андріївна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№53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Харківської міської ради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області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Пряхіна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Олена Вікторівна, 30 років, вища категорія, вчитель-методист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261959"/>
                  </a:ext>
                </a:extLst>
              </a:tr>
              <a:tr h="429186">
                <a:tc>
                  <a:txBody>
                    <a:bodyPr/>
                    <a:lstStyle/>
                    <a:p>
                      <a:pPr marL="228600" indent="-292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Філатова</a:t>
                      </a:r>
                      <a:r>
                        <a:rPr lang="uk-UA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Анна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Сергіївна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№12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міської ради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області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 Ірина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Володимирівна,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років,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категорія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470977"/>
                  </a:ext>
                </a:extLst>
              </a:tr>
              <a:tr h="572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92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Драчов</a:t>
                      </a:r>
                      <a:r>
                        <a:rPr lang="uk-UA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Валерійович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№34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міської ради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області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Костюк Тетяна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Богданівна,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роки,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категорія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156519"/>
                  </a:ext>
                </a:extLst>
              </a:tr>
              <a:tr h="553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Шпілєва Поліна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Олександрівна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№10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Харківської міської ради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області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Яковенко Вікторія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Віталіївна, 20 років,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категорія</a:t>
                      </a: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356154"/>
                  </a:ext>
                </a:extLst>
              </a:tr>
              <a:tr h="553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Малофеєва</a:t>
                      </a:r>
                      <a:r>
                        <a:rPr lang="uk-UA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Анастасія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Вікторівна</a:t>
                      </a: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спеціалізована школа І-ІІІ ступенів №66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Харківської міської ради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області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Бех Лілія Сергіївна,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24роки, вища категорія</a:t>
                      </a: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590215"/>
                  </a:ext>
                </a:extLst>
              </a:tr>
              <a:tr h="456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Камінер  Олександр Олексійович</a:t>
                      </a: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гімназія №12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Харківської міської ради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області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1305" algn="l"/>
                        </a:tabLs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Лещенко Олена Миколаївна, 19 років,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1305" algn="l"/>
                        </a:tabLs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категорія</a:t>
                      </a: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223197"/>
                  </a:ext>
                </a:extLst>
              </a:tr>
              <a:tr h="456295">
                <a:tc>
                  <a:txBody>
                    <a:bodyPr/>
                    <a:lstStyle/>
                    <a:p>
                      <a:pPr marL="228600" indent="-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Кракуркчі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Лілія Дмитрівна</a:t>
                      </a: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Харківська гімназія №34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Харківської міської ради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області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Костюк Тетяна Богданівна,  34 роки,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категорія</a:t>
                      </a:r>
                    </a:p>
                  </a:txBody>
                  <a:tcPr marL="50132" marR="50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2" marR="50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80305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80" y="136480"/>
            <a:ext cx="2102167" cy="13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687" y="0"/>
            <a:ext cx="112079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9124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43</TotalTime>
  <Words>399</Words>
  <Application>Microsoft Office PowerPoint</Application>
  <PresentationFormat>Широкоэкранный</PresentationFormat>
  <Paragraphs>136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Про підсумки  проведення  ІІ (районного) етапу  Міжнародного конкурсу з  української мови  імені Петра Яцика у 2019/2020 н. р.</vt:lpstr>
      <vt:lpstr>Переможці конкурсу серед  учасників - учнів 3 класів </vt:lpstr>
      <vt:lpstr>Переможці конкурсу серед  учасників - учнів 4 класів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підсумки  проведення  ІІ (районного) етапу  Міжнародного конкурсу з  української мови  імені Петра Яцика у 2019/2020 н. р.</dc:title>
  <dc:creator>School</dc:creator>
  <cp:lastModifiedBy>School</cp:lastModifiedBy>
  <cp:revision>4</cp:revision>
  <dcterms:created xsi:type="dcterms:W3CDTF">2020-01-08T14:26:29Z</dcterms:created>
  <dcterms:modified xsi:type="dcterms:W3CDTF">2020-01-09T08:29:32Z</dcterms:modified>
</cp:coreProperties>
</file>