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357AB7D3-3AA3-4013-9340-A397C6A67FE5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94C684C-D0C1-408E-A464-B2A3B756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7ECCA-15CC-44AB-A80A-F19B3F32C06F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9C0C-DB84-412E-ADE1-37218C9C3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BECE6-6633-4E9B-9F6D-3C9E40086F9E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3487-E641-4F6B-BF49-AE18D01E2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2C02-701B-4F10-9730-72F23CD592AD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0A96-81DE-4415-B2DD-D9AC8DD3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42F6-D4E9-4246-B8E2-33F70C3F784B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B3242-F6D9-4B48-A17A-231ACF8BD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FECC-4009-4D5C-BD70-277640CC396B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76D0-8748-4312-988A-88C3ED6D5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789F-5B53-4D21-A757-B7359FA36B8E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B7F1-C687-4C4A-B8D1-A827F37AA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6759-ABEF-4418-8B09-BE11B4A6B92B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B5A7-8EA1-4AD7-B96E-171E6521A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2478-A1F2-4524-9929-6E46B8E656D8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7C1ED-351F-4192-BAD4-4D0EC635C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899B-4A06-4505-9DEA-D8F506B2E14B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B660D-29D4-479A-8653-D79B0478A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3237-BCEF-4903-A746-F895D78E4428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87FD-FFEF-41DA-ACD3-0CAE3790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6F33B2DB-2878-47FE-9C88-42353C7D02C7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ADF2D0BC-7496-4C5E-AB25-995C3CB60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96" r:id="rId8"/>
    <p:sldLayoutId id="2147483697" r:id="rId9"/>
    <p:sldLayoutId id="2147483688" r:id="rId10"/>
    <p:sldLayoutId id="214748368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777875"/>
            <a:ext cx="7993062" cy="29384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4701" y="3801170"/>
            <a:ext cx="5163439" cy="1473626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78610"/>
            <a:ext cx="819133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орієнтовних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класів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методичних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оновлених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(1-4 </a:t>
            </a:r>
            <a:r>
              <a:rPr lang="ru-RU" sz="3200" b="1" dirty="0" err="1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3200" b="1" dirty="0">
                <a:ln w="11430">
                  <a:solidFill>
                    <a:schemeClr val="tx1"/>
                  </a:solidFill>
                </a:ln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920" y="3887900"/>
            <a:ext cx="4970138" cy="1334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(Наказ МОН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19.08.2016 № 1009 "Про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внесення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змін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до наказу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Міністерства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освіти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і науки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України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21.08.2013 №1222")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(Лист МОН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України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i="1" dirty="0" err="1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від</a:t>
            </a:r>
            <a:r>
              <a:rPr lang="ru-RU" i="1" dirty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17.08.2016 №1/9-437)</a:t>
            </a:r>
            <a:endParaRPr lang="ru-RU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6" name="Скругленный прямоугольник 2"/>
          <p:cNvSpPr/>
          <p:nvPr/>
        </p:nvSpPr>
        <p:spPr>
          <a:xfrm>
            <a:off x="3213003" y="5452627"/>
            <a:ext cx="5378451" cy="93635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48038" y="5589588"/>
            <a:ext cx="511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Методист Управління освіти адміністрації Червонозаводського району Толоконнікова М.В.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76250"/>
            <a:ext cx="7993063" cy="1439863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ЗМЕНШЕНО </a:t>
            </a:r>
            <a:r>
              <a:rPr lang="ru-RU" sz="20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ПІДСУМКОВИХ </a:t>
            </a: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КЛАС: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зміниться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передбачено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 роботу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1 роботу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списування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2087563"/>
            <a:ext cx="8510587" cy="4437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4988" y="523875"/>
            <a:ext cx="7993062" cy="1225550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8" y="1052736"/>
            <a:ext cx="8236443" cy="11430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ЗМЕНШЕНО </a:t>
            </a:r>
            <a:r>
              <a:rPr lang="ru-RU" sz="31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31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ПІДСУМКОВИХ </a:t>
            </a:r>
            <a:r>
              <a:rPr lang="ru-RU" sz="3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РОБІТ</a:t>
            </a:r>
            <a:br>
              <a:rPr lang="ru-RU" sz="3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БУЛО – 13, СТАЛО - 9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" y="1916113"/>
            <a:ext cx="7124700" cy="475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530225"/>
            <a:ext cx="7993063" cy="1223963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5212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ЗМЕНШЕНО </a:t>
            </a:r>
            <a:r>
              <a:rPr lang="ru-RU" sz="27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27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ПІДСУМКОВИХ РОБІТ</a:t>
            </a:r>
            <a:br>
              <a:rPr lang="ru-RU" sz="27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7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БУЛО –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15, </a:t>
            </a:r>
            <a:r>
              <a:rPr lang="ru-RU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СТАЛО -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44675"/>
            <a:ext cx="7234237" cy="4732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530225"/>
            <a:ext cx="7993063" cy="1223963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10746"/>
            <a:ext cx="7024744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ЗМЕНШЕНО </a:t>
            </a:r>
            <a:r>
              <a:rPr lang="ru-RU" sz="2400" b="1" u="sng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кількість</a:t>
            </a: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ПІДСУМКОВИХ РОБІТ</a:t>
            </a:r>
            <a:b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БУЛО –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17,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СТАЛО -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1700213"/>
            <a:ext cx="6883400" cy="509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530225"/>
            <a:ext cx="7993063" cy="1223963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554692"/>
            <a:ext cx="8208912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400" b="1" cap="all" dirty="0" err="1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sz="2400" b="1" cap="all" dirty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Літературне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читання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3213100"/>
            <a:ext cx="8351838" cy="3311525"/>
          </a:xfrm>
        </p:spPr>
        <p:txBody>
          <a:bodyPr rtlCol="0">
            <a:normAutofit fontScale="925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ПЕРЕНЕСЕНО ТА ДОДАНО до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аудіювання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предмету створено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вголос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ДІАГНОСТИЧНИЙ ХАРАКТЕР в 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мовчки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3 та 4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перевірятиметься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71600" y="1903264"/>
            <a:ext cx="7344816" cy="122413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ЗНЯТО ОЦІНЮВАННЯ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темпу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Кількісні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темпу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лишилися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але НАГОЛОШУЄТЬСЯ,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темпу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не для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08912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Орієнтовний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розподіл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поточної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перевірки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уміння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читати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напам’ять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22463"/>
            <a:ext cx="8699500" cy="477361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20483" name="Объект 4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mtClean="0"/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64088" y="1052736"/>
            <a:ext cx="3528392" cy="54006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Зведений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перелік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робіт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підсумкових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перевірок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проводяться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1-4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класах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літературного</a:t>
            </a: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читання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13" y="188913"/>
            <a:ext cx="5421312" cy="6408737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7993063" cy="1008062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56674" cy="93610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“Математика”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1412875"/>
            <a:ext cx="7488237" cy="5292725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96944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Зведений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перелік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робіт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для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підсумкових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перевірок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проводяться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1-4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класах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математики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1857375"/>
            <a:ext cx="7561262" cy="4679950"/>
          </a:xfrm>
          <a:prstGeom prst="rect">
            <a:avLst/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628775"/>
            <a:ext cx="8208963" cy="4895850"/>
          </a:xfrm>
        </p:spPr>
        <p:txBody>
          <a:bodyPr rtlCol="0">
            <a:noAutofit/>
          </a:bodyPr>
          <a:lstStyle/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ПРІОРИТЕТ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компетентнісного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молодших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ДЕТАЛЬНО РОЗ’ЯСНЮЄТЬСЯ: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міжпредметні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(особливо для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циклу)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бінарні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уроки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початкової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вікових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тематичні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за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розкладом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спрямовують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єдиної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виховної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мети,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виховному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як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спрямованість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розписано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7993063" cy="1008062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624" y="269776"/>
            <a:ext cx="7024744" cy="1143000"/>
          </a:xfrm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Методичні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рекомендації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до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оновлених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початкової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школи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1188" y="411163"/>
            <a:ext cx="7993062" cy="1441450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560388"/>
            <a:ext cx="799288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Ключові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тези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188" y="2205038"/>
            <a:ext cx="7993062" cy="4032250"/>
          </a:xfrm>
        </p:spPr>
        <p:txBody>
          <a:bodyPr rtlCol="0">
            <a:normAutofit fontScale="92500" lnSpcReduction="200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uk-UA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встановлення рівня навчальних досягнень учня/учениці в оволодінні змістом предмета, відповідно до вимог чинних програм.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оцінювання навчальних досягнень учнів є 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конфіденційною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інформацією, доступною для дитини та її батьків (або осіб, що їх замінюють).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Знято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щомісячну оцінку за ведення зошитів. Цю практику було введено ще за радянських часів, проте жодних критеріїв цього оцінювання прописано не було.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оцінювання розроблено з урахуванням вікових особливостей дітей – </a:t>
            </a:r>
            <a:r>
              <a:rPr lang="uk-U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для 1,2,3,4 класів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попередньому документі вимоги були загальні для учнів 1-4 класів).</a:t>
            </a:r>
            <a:endParaRPr lang="uk-UA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07375" cy="6192838"/>
          </a:xfrm>
        </p:spPr>
        <p:txBody>
          <a:bodyPr rtlCol="0">
            <a:normAutofit fontScale="77500" lnSpcReduction="20000"/>
          </a:bodyPr>
          <a:lstStyle/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НАГОЛОШЕНО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озвучуються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зборах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вчителя-учня-батьків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описово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доброзичливою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олівцем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гумкою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закресленням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охайних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виправлень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самою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u="sng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роботу (час 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кулькову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перевірці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адаптаційному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періоді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виставлення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541864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Вимоги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щодо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домашніх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завдань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12875"/>
            <a:ext cx="8280400" cy="4732338"/>
          </a:xfrm>
        </p:spPr>
        <p:txBody>
          <a:bodyPr rtlCol="0">
            <a:normAutofit fontScale="85000" lnSpcReduction="20000"/>
          </a:bodyPr>
          <a:lstStyle/>
          <a:p>
            <a:pPr marL="52578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перевантаження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зошитах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друкованою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посильними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ЗАДАЮТЬСЯ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канікулярні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канікули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25780" indent="-457200" algn="just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ЛІМІТОВАНО ОБСЯГ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КЛАСІ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2 КЛАСІ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3 КЛАСІ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4 КЛАСІ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r>
              <a:rPr lang="uk-UA" smtClean="0"/>
              <a:t>  </a:t>
            </a:r>
            <a:endParaRPr lang="ru-RU" smtClean="0"/>
          </a:p>
        </p:txBody>
      </p:sp>
      <p:sp>
        <p:nvSpPr>
          <p:cNvPr id="2662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uk-UA" smtClean="0"/>
              <a:t>  </a:t>
            </a:r>
            <a:endParaRPr lang="ru-RU" smtClean="0"/>
          </a:p>
        </p:txBody>
      </p:sp>
      <p:pic>
        <p:nvPicPr>
          <p:cNvPr id="26628" name="Picture 2" descr="C:\Users\Alena\Desktop\Новая папка (2)\1381477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0" y="2420938"/>
            <a:ext cx="3671888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9620" y="1628800"/>
            <a:ext cx="3828292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Дякую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увагу</a:t>
            </a: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!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188" y="411163"/>
            <a:ext cx="7993062" cy="1441450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0388"/>
            <a:ext cx="799288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ЗДІЙСНЮЮТЬСЯ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тематичні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перевірки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контрольні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 та</a:t>
            </a:r>
            <a:b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підсумкове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тему* з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предметів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060575"/>
            <a:ext cx="8064500" cy="4464050"/>
          </a:xfrm>
        </p:spPr>
        <p:txBody>
          <a:bodyPr rtlCol="0">
            <a:normAutofit fontScale="85000" lnSpcReduction="20000"/>
          </a:bodyPr>
          <a:lstStyle/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“Я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культура”;</a:t>
            </a:r>
          </a:p>
          <a:p>
            <a:pPr marL="640080" lvl="1"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“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-274320" algn="just" fontAlgn="auto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Підсумкове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тему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/теми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8195" name="Объект 18"/>
          <p:cNvSpPr>
            <a:spLocks noGrp="1"/>
          </p:cNvSpPr>
          <p:nvPr>
            <p:ph idx="1"/>
          </p:nvPr>
        </p:nvSpPr>
        <p:spPr>
          <a:xfrm>
            <a:off x="417513" y="2349500"/>
            <a:ext cx="8281987" cy="4200525"/>
          </a:xfrm>
        </p:spPr>
        <p:txBody>
          <a:bodyPr/>
          <a:lstStyle/>
          <a:p>
            <a:pPr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ВЕРБАЛЬНО оцінюються УСІ ПРЕДМЕТИ, в тому числі інваріантної (постійної) складової.</a:t>
            </a:r>
          </a:p>
          <a:p>
            <a:pPr algn="just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Підсумкова перевірка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в 1 класі включає ЛИШЕ підсумкові контрольні роботи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кінці навчального року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жодних тематичних перевірок (контрольних робіт).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8300" y="260648"/>
            <a:ext cx="415370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1 </a:t>
            </a:r>
            <a:r>
              <a:rPr lang="ru-RU" sz="96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клас</a:t>
            </a:r>
            <a:endParaRPr lang="ru-RU" sz="9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1916113"/>
            <a:ext cx="8196263" cy="4608512"/>
          </a:xfrm>
        </p:spPr>
        <p:txBody>
          <a:bodyPr rtlCol="0">
            <a:noAutofit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оцінюватися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УСІ ПРЕДМЕТИ,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ВАРІАТИВНОЇ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ІНВАРІАНТНОЇ (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-БАЛЬНОЮ ШКАЛОЮ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ІНВАРІАНТНОЇ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)»;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«Математика»;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ТІЛЬКИ </a:t>
            </a:r>
            <a:r>
              <a:rPr lang="ru-RU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тематичну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145" y="188640"/>
            <a:ext cx="77428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 та 3 </a:t>
            </a:r>
            <a:r>
              <a:rPr lang="ru-RU" sz="96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класи</a:t>
            </a:r>
            <a:endParaRPr lang="ru-RU" sz="9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13" y="1844675"/>
            <a:ext cx="8258175" cy="4679950"/>
          </a:xfrm>
        </p:spPr>
        <p:txBody>
          <a:bodyPr rtlCol="0">
            <a:normAutofit fontScale="62500" lnSpcReduction="20000"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ВАРІАТИВНОЇ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закладом;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ІНВАРІАНТНОЇ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Інформатика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культура»;  «Я у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-БАЛЬНОЮ ШКАЛОЮ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ІНВАРІАНТНОЇ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складової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)»;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«Математика»;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•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68580" indent="0"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ТІЛЬКИ </a:t>
            </a:r>
            <a:r>
              <a:rPr lang="ru-RU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тематичну</a:t>
            </a:r>
            <a:r>
              <a:rPr lang="ru-RU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підсумкові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algn="just" fontAlgn="auto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300" y="116632"/>
            <a:ext cx="415370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 </a:t>
            </a:r>
            <a:r>
              <a:rPr lang="ru-RU" sz="9600" b="1" u="sng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клас</a:t>
            </a:r>
            <a:endParaRPr lang="ru-RU" sz="9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188" y="260350"/>
            <a:ext cx="7993062" cy="1439863"/>
          </a:xfrm>
          <a:prstGeom prst="roundRect">
            <a:avLst/>
          </a:prstGeom>
          <a:solidFill>
            <a:schemeClr val="bg2">
              <a:lumMod val="75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409228"/>
            <a:ext cx="8352928" cy="11430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Орієнтовні</a:t>
            </a:r>
            <a:r>
              <a:rPr lang="ru-RU" sz="24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вимоги</a:t>
            </a:r>
            <a:r>
              <a:rPr lang="ru-RU" sz="24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до </a:t>
            </a:r>
            <a:r>
              <a:rPr lang="ru-RU" sz="2400" b="1" cap="all" dirty="0" err="1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оцінювання</a:t>
            </a:r>
            <a:r>
              <a:rPr lang="ru-RU" sz="24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</a:p>
        </p:txBody>
      </p:sp>
      <p:sp>
        <p:nvSpPr>
          <p:cNvPr id="11268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7991475" cy="4129088"/>
          </a:xfrm>
        </p:spPr>
        <p:txBody>
          <a:bodyPr/>
          <a:lstStyle/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ЗНЯТО оцінювання КАЛІГРАФІЇ та зниження балів за ВИПРАВЛЕННЯ, натомість оцінюватимуть графічні навички письма, культуру оформлення письмових робіт (охайність, розбірливість, розміщення записів), орфографію та пунктуацію.</a:t>
            </a:r>
          </a:p>
          <a:p>
            <a:pPr algn="just"/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ЗМІНЕНО ВИМОГИ норм оцінювання грамотності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12725"/>
            <a:ext cx="8424862" cy="661352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847725"/>
            <a:ext cx="8280400" cy="5976938"/>
          </a:xfrm>
        </p:spPr>
        <p:txBody>
          <a:bodyPr rtlCol="0">
            <a:normAutofit/>
          </a:bodyPr>
          <a:lstStyle/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АУДІЮВАННЯ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аудіативних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2-4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здійснюватимуть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ЛИШЕ ДІАГНОСТИЧНИЙ характер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нестиме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Головне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" indent="0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74320" algn="just"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ОКРЕСЛЕНО ВИМОГИ 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аудіювання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словникових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-87313"/>
            <a:ext cx="2162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Українська мова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1045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Century Gothic</vt:lpstr>
      <vt:lpstr>Arial</vt:lpstr>
      <vt:lpstr>Wingdings 2</vt:lpstr>
      <vt:lpstr>Calibri</vt:lpstr>
      <vt:lpstr>Times New Roman</vt:lpstr>
      <vt:lpstr>Остин</vt:lpstr>
      <vt:lpstr>Слайд 1</vt:lpstr>
      <vt:lpstr>Ключові тези.  Орієнтовні вимоги до оцінювання: загальні вимоги до оцінювання</vt:lpstr>
      <vt:lpstr>НЕ ЗДІЙСНЮЮТЬСЯ тематичні перевірки (контрольні роботи) та підсумкове оцінювання за тему* з предметів:</vt:lpstr>
      <vt:lpstr> </vt:lpstr>
      <vt:lpstr> </vt:lpstr>
      <vt:lpstr> </vt:lpstr>
      <vt:lpstr>Орієнтовні вимоги до оцінювання:  “Українська мова”</vt:lpstr>
      <vt:lpstr>Слайд 8</vt:lpstr>
      <vt:lpstr> </vt:lpstr>
      <vt:lpstr>ЗМЕНШЕНО кількість ПІДСУМКОВИХ РОБІТ 1 КЛАС: кількість робіт не зміниться – передбачено 1 роботу з читання та 1 роботу зі списування:</vt:lpstr>
      <vt:lpstr>ЗМЕНШЕНО кількість ПІДСУМКОВИХ РОБІТ 2 КЛАС. БУЛО – 13, СТАЛО - 9 </vt:lpstr>
      <vt:lpstr>ЗМЕНШЕНО кількість ПІДСУМКОВИХ РОБІТ 3 КЛАС. БУЛО – 15, СТАЛО - 10 </vt:lpstr>
      <vt:lpstr>ЗМЕНШЕНО кількість ПІДСУМКОВИХ РОБІТ 4 КЛАС. БУЛО – 17, СТАЛО - 11 </vt:lpstr>
      <vt:lpstr>Орієнтовні вимоги до оцінювання:  “Літературне читання”</vt:lpstr>
      <vt:lpstr>Орієнтовний розподіл поточної перевірки уміння читати напам’ять</vt:lpstr>
      <vt:lpstr> </vt:lpstr>
      <vt:lpstr>Орієнтовні вимоги до оцінювання: “Математика”</vt:lpstr>
      <vt:lpstr>Зведений перелік робіт для підсумкових перевірок, які проводяться в 1-4 класах з математики</vt:lpstr>
      <vt:lpstr>Методичні рекомендації до оновлених програм початкової школи</vt:lpstr>
      <vt:lpstr>Слайд 20</vt:lpstr>
      <vt:lpstr>Вимоги щодо домашніх завдань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Alena</dc:creator>
  <cp:lastModifiedBy>111</cp:lastModifiedBy>
  <cp:revision>12</cp:revision>
  <dcterms:created xsi:type="dcterms:W3CDTF">2016-09-21T20:45:05Z</dcterms:created>
  <dcterms:modified xsi:type="dcterms:W3CDTF">2016-10-03T07:16:57Z</dcterms:modified>
</cp:coreProperties>
</file>